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6"/>
  </p:notesMasterIdLst>
  <p:handoutMasterIdLst>
    <p:handoutMasterId r:id="rId57"/>
  </p:handoutMasterIdLst>
  <p:sldIdLst>
    <p:sldId id="256" r:id="rId2"/>
    <p:sldId id="257" r:id="rId3"/>
    <p:sldId id="258" r:id="rId4"/>
    <p:sldId id="318" r:id="rId5"/>
    <p:sldId id="261" r:id="rId6"/>
    <p:sldId id="319" r:id="rId7"/>
    <p:sldId id="320" r:id="rId8"/>
    <p:sldId id="278" r:id="rId9"/>
    <p:sldId id="317" r:id="rId10"/>
    <p:sldId id="321" r:id="rId11"/>
    <p:sldId id="322" r:id="rId12"/>
    <p:sldId id="308" r:id="rId13"/>
    <p:sldId id="312" r:id="rId14"/>
    <p:sldId id="314" r:id="rId15"/>
    <p:sldId id="263" r:id="rId16"/>
    <p:sldId id="264" r:id="rId17"/>
    <p:sldId id="265" r:id="rId18"/>
    <p:sldId id="266" r:id="rId19"/>
    <p:sldId id="267" r:id="rId20"/>
    <p:sldId id="310" r:id="rId21"/>
    <p:sldId id="269" r:id="rId22"/>
    <p:sldId id="326" r:id="rId23"/>
    <p:sldId id="327" r:id="rId24"/>
    <p:sldId id="323" r:id="rId25"/>
    <p:sldId id="273" r:id="rId26"/>
    <p:sldId id="313" r:id="rId27"/>
    <p:sldId id="315" r:id="rId28"/>
    <p:sldId id="274" r:id="rId29"/>
    <p:sldId id="277" r:id="rId30"/>
    <p:sldId id="309" r:id="rId31"/>
    <p:sldId id="279" r:id="rId32"/>
    <p:sldId id="280" r:id="rId33"/>
    <p:sldId id="324" r:id="rId34"/>
    <p:sldId id="325"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300" r:id="rId51"/>
    <p:sldId id="299" r:id="rId52"/>
    <p:sldId id="301" r:id="rId53"/>
    <p:sldId id="302" r:id="rId54"/>
    <p:sldId id="30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5979" autoAdjust="0"/>
  </p:normalViewPr>
  <p:slideViewPr>
    <p:cSldViewPr snapToGrid="0" snapToObjects="1">
      <p:cViewPr varScale="1">
        <p:scale>
          <a:sx n="84" d="100"/>
          <a:sy n="84" d="100"/>
        </p:scale>
        <p:origin x="19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58047C-58B2-134A-B118-E22833B72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7770E0-1707-FE4F-A1E0-E3342C717C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21DDB111-CDE5-EE48-8AE0-3745BA4381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DA85AC-D977-E443-AC31-372496C2CE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0EFBB-4A52-5045-84B0-7160434C58F5}" type="slidenum">
              <a:rPr lang="en-US" smtClean="0"/>
              <a:t>‹#›</a:t>
            </a:fld>
            <a:endParaRPr lang="en-US"/>
          </a:p>
        </p:txBody>
      </p:sp>
    </p:spTree>
    <p:extLst>
      <p:ext uri="{BB962C8B-B14F-4D97-AF65-F5344CB8AC3E}">
        <p14:creationId xmlns:p14="http://schemas.microsoft.com/office/powerpoint/2010/main" val="6787006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F966B-B6FE-754A-8EC9-F3C73B297968}" type="slidenum">
              <a:rPr lang="en-US" smtClean="0"/>
              <a:t>‹#›</a:t>
            </a:fld>
            <a:endParaRPr lang="en-US" dirty="0"/>
          </a:p>
        </p:txBody>
      </p:sp>
    </p:spTree>
    <p:extLst>
      <p:ext uri="{BB962C8B-B14F-4D97-AF65-F5344CB8AC3E}">
        <p14:creationId xmlns:p14="http://schemas.microsoft.com/office/powerpoint/2010/main" val="1566674594"/>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2</a:t>
            </a:fld>
            <a:endParaRPr lang="en-US" dirty="0"/>
          </a:p>
        </p:txBody>
      </p:sp>
      <p:sp>
        <p:nvSpPr>
          <p:cNvPr id="5" name="Date Placeholder 4">
            <a:extLst>
              <a:ext uri="{FF2B5EF4-FFF2-40B4-BE49-F238E27FC236}">
                <a16:creationId xmlns:a16="http://schemas.microsoft.com/office/drawing/2014/main" id="{D6B026ED-FC93-5248-9971-56FCBEC6630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1806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15</a:t>
            </a:fld>
            <a:endParaRPr lang="en-US" dirty="0"/>
          </a:p>
        </p:txBody>
      </p:sp>
      <p:sp>
        <p:nvSpPr>
          <p:cNvPr id="5" name="Date Placeholder 4">
            <a:extLst>
              <a:ext uri="{FF2B5EF4-FFF2-40B4-BE49-F238E27FC236}">
                <a16:creationId xmlns:a16="http://schemas.microsoft.com/office/drawing/2014/main" id="{66A0D600-93E8-2942-8B30-3DA2AB18C92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545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16</a:t>
            </a:fld>
            <a:endParaRPr lang="en-US" dirty="0"/>
          </a:p>
        </p:txBody>
      </p:sp>
      <p:sp>
        <p:nvSpPr>
          <p:cNvPr id="5" name="Date Placeholder 4">
            <a:extLst>
              <a:ext uri="{FF2B5EF4-FFF2-40B4-BE49-F238E27FC236}">
                <a16:creationId xmlns:a16="http://schemas.microsoft.com/office/drawing/2014/main" id="{F1718BDD-E457-AA4C-AAD8-00AA3A66FD8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4066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17</a:t>
            </a:fld>
            <a:endParaRPr lang="en-US" dirty="0"/>
          </a:p>
        </p:txBody>
      </p:sp>
      <p:sp>
        <p:nvSpPr>
          <p:cNvPr id="5" name="Date Placeholder 4">
            <a:extLst>
              <a:ext uri="{FF2B5EF4-FFF2-40B4-BE49-F238E27FC236}">
                <a16:creationId xmlns:a16="http://schemas.microsoft.com/office/drawing/2014/main" id="{0F1A3CBA-824A-F742-B2A3-130567828AC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9184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18</a:t>
            </a:fld>
            <a:endParaRPr lang="en-US" dirty="0"/>
          </a:p>
        </p:txBody>
      </p:sp>
      <p:sp>
        <p:nvSpPr>
          <p:cNvPr id="5" name="Date Placeholder 4">
            <a:extLst>
              <a:ext uri="{FF2B5EF4-FFF2-40B4-BE49-F238E27FC236}">
                <a16:creationId xmlns:a16="http://schemas.microsoft.com/office/drawing/2014/main" id="{48ABE265-CC1F-3F4E-819A-2860C31292A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795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19</a:t>
            </a:fld>
            <a:endParaRPr lang="en-US" dirty="0"/>
          </a:p>
        </p:txBody>
      </p:sp>
      <p:sp>
        <p:nvSpPr>
          <p:cNvPr id="5" name="Date Placeholder 4">
            <a:extLst>
              <a:ext uri="{FF2B5EF4-FFF2-40B4-BE49-F238E27FC236}">
                <a16:creationId xmlns:a16="http://schemas.microsoft.com/office/drawing/2014/main" id="{3CFF8974-6435-5D45-954B-2B2BA0323D3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9520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21</a:t>
            </a:fld>
            <a:endParaRPr lang="en-US" dirty="0"/>
          </a:p>
        </p:txBody>
      </p:sp>
      <p:sp>
        <p:nvSpPr>
          <p:cNvPr id="5" name="Date Placeholder 4">
            <a:extLst>
              <a:ext uri="{FF2B5EF4-FFF2-40B4-BE49-F238E27FC236}">
                <a16:creationId xmlns:a16="http://schemas.microsoft.com/office/drawing/2014/main" id="{E7894113-29F6-9743-8377-23E23AAC7CC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0023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24</a:t>
            </a:fld>
            <a:endParaRPr lang="en-US" dirty="0"/>
          </a:p>
        </p:txBody>
      </p:sp>
      <p:sp>
        <p:nvSpPr>
          <p:cNvPr id="5" name="Date Placeholder 4">
            <a:extLst>
              <a:ext uri="{FF2B5EF4-FFF2-40B4-BE49-F238E27FC236}">
                <a16:creationId xmlns:a16="http://schemas.microsoft.com/office/drawing/2014/main" id="{9C88675F-5DE3-1149-84D9-4EF85491C95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28167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25</a:t>
            </a:fld>
            <a:endParaRPr lang="en-US" dirty="0"/>
          </a:p>
        </p:txBody>
      </p:sp>
      <p:sp>
        <p:nvSpPr>
          <p:cNvPr id="5" name="Date Placeholder 4">
            <a:extLst>
              <a:ext uri="{FF2B5EF4-FFF2-40B4-BE49-F238E27FC236}">
                <a16:creationId xmlns:a16="http://schemas.microsoft.com/office/drawing/2014/main" id="{EA55BBB2-4A6B-224A-ABFB-CA89AF846A0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4023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26</a:t>
            </a:fld>
            <a:endParaRPr lang="en-US" dirty="0"/>
          </a:p>
        </p:txBody>
      </p:sp>
      <p:sp>
        <p:nvSpPr>
          <p:cNvPr id="5" name="Date Placeholder 4">
            <a:extLst>
              <a:ext uri="{FF2B5EF4-FFF2-40B4-BE49-F238E27FC236}">
                <a16:creationId xmlns:a16="http://schemas.microsoft.com/office/drawing/2014/main" id="{5A0C617A-94F5-5246-96F7-AEC1C629F87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667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27</a:t>
            </a:fld>
            <a:endParaRPr lang="en-US" dirty="0"/>
          </a:p>
        </p:txBody>
      </p:sp>
      <p:sp>
        <p:nvSpPr>
          <p:cNvPr id="5" name="Date Placeholder 4">
            <a:extLst>
              <a:ext uri="{FF2B5EF4-FFF2-40B4-BE49-F238E27FC236}">
                <a16:creationId xmlns:a16="http://schemas.microsoft.com/office/drawing/2014/main" id="{DA24CA91-6F20-D845-9E7E-2F4E2D0A6C3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9278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a:t>
            </a:fld>
            <a:endParaRPr lang="en-US" dirty="0"/>
          </a:p>
        </p:txBody>
      </p:sp>
      <p:sp>
        <p:nvSpPr>
          <p:cNvPr id="5" name="Date Placeholder 4">
            <a:extLst>
              <a:ext uri="{FF2B5EF4-FFF2-40B4-BE49-F238E27FC236}">
                <a16:creationId xmlns:a16="http://schemas.microsoft.com/office/drawing/2014/main" id="{BDBAC354-FCE4-9647-A925-685A91AF7AF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0866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28</a:t>
            </a:fld>
            <a:endParaRPr lang="en-US" dirty="0"/>
          </a:p>
        </p:txBody>
      </p:sp>
      <p:sp>
        <p:nvSpPr>
          <p:cNvPr id="5" name="Date Placeholder 4">
            <a:extLst>
              <a:ext uri="{FF2B5EF4-FFF2-40B4-BE49-F238E27FC236}">
                <a16:creationId xmlns:a16="http://schemas.microsoft.com/office/drawing/2014/main" id="{26BD2F71-97FA-DF46-AD48-57048F83C5D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4829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29</a:t>
            </a:fld>
            <a:endParaRPr lang="en-US" dirty="0"/>
          </a:p>
        </p:txBody>
      </p:sp>
      <p:sp>
        <p:nvSpPr>
          <p:cNvPr id="5" name="Date Placeholder 4">
            <a:extLst>
              <a:ext uri="{FF2B5EF4-FFF2-40B4-BE49-F238E27FC236}">
                <a16:creationId xmlns:a16="http://schemas.microsoft.com/office/drawing/2014/main" id="{6DCA39BC-8541-2F46-97EC-050F3EEC04A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52630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31</a:t>
            </a:fld>
            <a:endParaRPr lang="en-US" dirty="0"/>
          </a:p>
        </p:txBody>
      </p:sp>
      <p:sp>
        <p:nvSpPr>
          <p:cNvPr id="5" name="Date Placeholder 4">
            <a:extLst>
              <a:ext uri="{FF2B5EF4-FFF2-40B4-BE49-F238E27FC236}">
                <a16:creationId xmlns:a16="http://schemas.microsoft.com/office/drawing/2014/main" id="{7D9EDC1B-E36D-6143-9821-0CDE305C880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7499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33</a:t>
            </a:fld>
            <a:endParaRPr lang="en-US" dirty="0"/>
          </a:p>
        </p:txBody>
      </p:sp>
      <p:sp>
        <p:nvSpPr>
          <p:cNvPr id="5" name="Date Placeholder 4">
            <a:extLst>
              <a:ext uri="{FF2B5EF4-FFF2-40B4-BE49-F238E27FC236}">
                <a16:creationId xmlns:a16="http://schemas.microsoft.com/office/drawing/2014/main" id="{1D133D42-1940-F348-993F-8DB74024584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1542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34</a:t>
            </a:fld>
            <a:endParaRPr lang="en-US" dirty="0"/>
          </a:p>
        </p:txBody>
      </p:sp>
      <p:sp>
        <p:nvSpPr>
          <p:cNvPr id="5" name="Date Placeholder 4">
            <a:extLst>
              <a:ext uri="{FF2B5EF4-FFF2-40B4-BE49-F238E27FC236}">
                <a16:creationId xmlns:a16="http://schemas.microsoft.com/office/drawing/2014/main" id="{906CC315-540E-204F-94C3-6B202B11359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2407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35</a:t>
            </a:fld>
            <a:endParaRPr lang="en-US" dirty="0"/>
          </a:p>
        </p:txBody>
      </p:sp>
      <p:sp>
        <p:nvSpPr>
          <p:cNvPr id="5" name="Date Placeholder 4">
            <a:extLst>
              <a:ext uri="{FF2B5EF4-FFF2-40B4-BE49-F238E27FC236}">
                <a16:creationId xmlns:a16="http://schemas.microsoft.com/office/drawing/2014/main" id="{478FF982-B80C-CA40-91D0-F00F01105A5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1816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36</a:t>
            </a:fld>
            <a:endParaRPr lang="en-US" dirty="0"/>
          </a:p>
        </p:txBody>
      </p:sp>
      <p:sp>
        <p:nvSpPr>
          <p:cNvPr id="5" name="Date Placeholder 4">
            <a:extLst>
              <a:ext uri="{FF2B5EF4-FFF2-40B4-BE49-F238E27FC236}">
                <a16:creationId xmlns:a16="http://schemas.microsoft.com/office/drawing/2014/main" id="{13BAD4EC-8090-A244-A693-2A23DEE9EEF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52802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37</a:t>
            </a:fld>
            <a:endParaRPr lang="en-US" dirty="0"/>
          </a:p>
        </p:txBody>
      </p:sp>
      <p:sp>
        <p:nvSpPr>
          <p:cNvPr id="5" name="Date Placeholder 4">
            <a:extLst>
              <a:ext uri="{FF2B5EF4-FFF2-40B4-BE49-F238E27FC236}">
                <a16:creationId xmlns:a16="http://schemas.microsoft.com/office/drawing/2014/main" id="{BCC6C2B6-5DC3-6A42-BBA3-F1F1B3BD209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9736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38</a:t>
            </a:fld>
            <a:endParaRPr lang="en-US" dirty="0"/>
          </a:p>
        </p:txBody>
      </p:sp>
      <p:sp>
        <p:nvSpPr>
          <p:cNvPr id="5" name="Date Placeholder 4">
            <a:extLst>
              <a:ext uri="{FF2B5EF4-FFF2-40B4-BE49-F238E27FC236}">
                <a16:creationId xmlns:a16="http://schemas.microsoft.com/office/drawing/2014/main" id="{7CAF30A0-2318-6843-90CD-8D6200D3F28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88053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39</a:t>
            </a:fld>
            <a:endParaRPr lang="en-US" dirty="0"/>
          </a:p>
        </p:txBody>
      </p:sp>
      <p:sp>
        <p:nvSpPr>
          <p:cNvPr id="5" name="Date Placeholder 4">
            <a:extLst>
              <a:ext uri="{FF2B5EF4-FFF2-40B4-BE49-F238E27FC236}">
                <a16:creationId xmlns:a16="http://schemas.microsoft.com/office/drawing/2014/main" id="{06C37F90-8EEA-414B-8E70-86E5FFA256A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5239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4</a:t>
            </a:fld>
            <a:endParaRPr lang="en-US" dirty="0"/>
          </a:p>
        </p:txBody>
      </p:sp>
      <p:sp>
        <p:nvSpPr>
          <p:cNvPr id="5" name="Date Placeholder 4">
            <a:extLst>
              <a:ext uri="{FF2B5EF4-FFF2-40B4-BE49-F238E27FC236}">
                <a16:creationId xmlns:a16="http://schemas.microsoft.com/office/drawing/2014/main" id="{54B4C383-40FF-584E-8926-EE771AEE2A4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96809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AF966B-B6FE-754A-8EC9-F3C73B297968}" type="slidenum">
              <a:rPr lang="en-US" smtClean="0"/>
              <a:t>40</a:t>
            </a:fld>
            <a:endParaRPr lang="en-US" dirty="0"/>
          </a:p>
        </p:txBody>
      </p:sp>
      <p:sp>
        <p:nvSpPr>
          <p:cNvPr id="5" name="Date Placeholder 4">
            <a:extLst>
              <a:ext uri="{FF2B5EF4-FFF2-40B4-BE49-F238E27FC236}">
                <a16:creationId xmlns:a16="http://schemas.microsoft.com/office/drawing/2014/main" id="{B1BBD7B8-EA28-274F-88BF-7CE78F75A0D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92130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41</a:t>
            </a:fld>
            <a:endParaRPr lang="en-US" dirty="0"/>
          </a:p>
        </p:txBody>
      </p:sp>
      <p:sp>
        <p:nvSpPr>
          <p:cNvPr id="5" name="Date Placeholder 4">
            <a:extLst>
              <a:ext uri="{FF2B5EF4-FFF2-40B4-BE49-F238E27FC236}">
                <a16:creationId xmlns:a16="http://schemas.microsoft.com/office/drawing/2014/main" id="{B44987A4-6C8C-D24C-85B9-C9C73A95E89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4217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44</a:t>
            </a:fld>
            <a:endParaRPr lang="en-US" dirty="0"/>
          </a:p>
        </p:txBody>
      </p:sp>
      <p:sp>
        <p:nvSpPr>
          <p:cNvPr id="5" name="Date Placeholder 4">
            <a:extLst>
              <a:ext uri="{FF2B5EF4-FFF2-40B4-BE49-F238E27FC236}">
                <a16:creationId xmlns:a16="http://schemas.microsoft.com/office/drawing/2014/main" id="{CE768582-726B-BC45-A0C0-8F195272188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55916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45</a:t>
            </a:fld>
            <a:endParaRPr lang="en-US" dirty="0"/>
          </a:p>
        </p:txBody>
      </p:sp>
      <p:sp>
        <p:nvSpPr>
          <p:cNvPr id="5" name="Date Placeholder 4">
            <a:extLst>
              <a:ext uri="{FF2B5EF4-FFF2-40B4-BE49-F238E27FC236}">
                <a16:creationId xmlns:a16="http://schemas.microsoft.com/office/drawing/2014/main" id="{EB344873-EAE4-6A45-8927-38C59EEA101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72364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46</a:t>
            </a:fld>
            <a:endParaRPr lang="en-US" dirty="0"/>
          </a:p>
        </p:txBody>
      </p:sp>
      <p:sp>
        <p:nvSpPr>
          <p:cNvPr id="5" name="Date Placeholder 4">
            <a:extLst>
              <a:ext uri="{FF2B5EF4-FFF2-40B4-BE49-F238E27FC236}">
                <a16:creationId xmlns:a16="http://schemas.microsoft.com/office/drawing/2014/main" id="{B93D7DF1-FF1E-3145-BF9F-1DA4D9BEA88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2662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47</a:t>
            </a:fld>
            <a:endParaRPr lang="en-US" dirty="0"/>
          </a:p>
        </p:txBody>
      </p:sp>
      <p:sp>
        <p:nvSpPr>
          <p:cNvPr id="5" name="Date Placeholder 4">
            <a:extLst>
              <a:ext uri="{FF2B5EF4-FFF2-40B4-BE49-F238E27FC236}">
                <a16:creationId xmlns:a16="http://schemas.microsoft.com/office/drawing/2014/main" id="{B144BAED-5DBE-6C4E-A769-702386F53DC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73891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49</a:t>
            </a:fld>
            <a:endParaRPr lang="en-US" dirty="0"/>
          </a:p>
        </p:txBody>
      </p:sp>
      <p:sp>
        <p:nvSpPr>
          <p:cNvPr id="5" name="Date Placeholder 4">
            <a:extLst>
              <a:ext uri="{FF2B5EF4-FFF2-40B4-BE49-F238E27FC236}">
                <a16:creationId xmlns:a16="http://schemas.microsoft.com/office/drawing/2014/main" id="{D72EF0EA-74BE-CB47-855A-6E1039639F5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0757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52</a:t>
            </a:fld>
            <a:endParaRPr lang="en-US" dirty="0"/>
          </a:p>
        </p:txBody>
      </p:sp>
      <p:sp>
        <p:nvSpPr>
          <p:cNvPr id="5" name="Date Placeholder 4">
            <a:extLst>
              <a:ext uri="{FF2B5EF4-FFF2-40B4-BE49-F238E27FC236}">
                <a16:creationId xmlns:a16="http://schemas.microsoft.com/office/drawing/2014/main" id="{05282FD1-6E64-634D-B27A-E4FC5169EE6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90665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F966B-B6FE-754A-8EC9-F3C73B297968}" type="slidenum">
              <a:rPr lang="en-US" smtClean="0"/>
              <a:t>53</a:t>
            </a:fld>
            <a:endParaRPr lang="en-US" dirty="0"/>
          </a:p>
        </p:txBody>
      </p:sp>
      <p:sp>
        <p:nvSpPr>
          <p:cNvPr id="5" name="Date Placeholder 4">
            <a:extLst>
              <a:ext uri="{FF2B5EF4-FFF2-40B4-BE49-F238E27FC236}">
                <a16:creationId xmlns:a16="http://schemas.microsoft.com/office/drawing/2014/main" id="{99564768-DD9D-6343-8CB8-0084E24FAFC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2132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5</a:t>
            </a:fld>
            <a:endParaRPr lang="en-US" dirty="0"/>
          </a:p>
        </p:txBody>
      </p:sp>
      <p:sp>
        <p:nvSpPr>
          <p:cNvPr id="5" name="Date Placeholder 4">
            <a:extLst>
              <a:ext uri="{FF2B5EF4-FFF2-40B4-BE49-F238E27FC236}">
                <a16:creationId xmlns:a16="http://schemas.microsoft.com/office/drawing/2014/main" id="{156C70A2-04EC-8E4E-A30C-361551A0CA9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1382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6</a:t>
            </a:fld>
            <a:endParaRPr lang="en-US" dirty="0"/>
          </a:p>
        </p:txBody>
      </p:sp>
      <p:sp>
        <p:nvSpPr>
          <p:cNvPr id="5" name="Date Placeholder 4">
            <a:extLst>
              <a:ext uri="{FF2B5EF4-FFF2-40B4-BE49-F238E27FC236}">
                <a16:creationId xmlns:a16="http://schemas.microsoft.com/office/drawing/2014/main" id="{7649D312-C61C-6346-A456-7103CA1DD85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4106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7</a:t>
            </a:fld>
            <a:endParaRPr lang="en-US" dirty="0"/>
          </a:p>
        </p:txBody>
      </p:sp>
      <p:sp>
        <p:nvSpPr>
          <p:cNvPr id="5" name="Date Placeholder 4">
            <a:extLst>
              <a:ext uri="{FF2B5EF4-FFF2-40B4-BE49-F238E27FC236}">
                <a16:creationId xmlns:a16="http://schemas.microsoft.com/office/drawing/2014/main" id="{5AB77DBC-4A51-D142-94A5-A37E8689948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225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10</a:t>
            </a:fld>
            <a:endParaRPr lang="en-US" dirty="0"/>
          </a:p>
        </p:txBody>
      </p:sp>
      <p:sp>
        <p:nvSpPr>
          <p:cNvPr id="5" name="Date Placeholder 4">
            <a:extLst>
              <a:ext uri="{FF2B5EF4-FFF2-40B4-BE49-F238E27FC236}">
                <a16:creationId xmlns:a16="http://schemas.microsoft.com/office/drawing/2014/main" id="{174CD5C9-6BFC-A245-A3D2-17F1489ABBC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7482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11</a:t>
            </a:fld>
            <a:endParaRPr lang="en-US" dirty="0"/>
          </a:p>
        </p:txBody>
      </p:sp>
      <p:sp>
        <p:nvSpPr>
          <p:cNvPr id="5" name="Date Placeholder 4">
            <a:extLst>
              <a:ext uri="{FF2B5EF4-FFF2-40B4-BE49-F238E27FC236}">
                <a16:creationId xmlns:a16="http://schemas.microsoft.com/office/drawing/2014/main" id="{4868C14B-C307-4B42-B1C8-6281F31344A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4261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F966B-B6FE-754A-8EC9-F3C73B297968}" type="slidenum">
              <a:rPr lang="en-US" smtClean="0"/>
              <a:t>13</a:t>
            </a:fld>
            <a:endParaRPr lang="en-US" dirty="0"/>
          </a:p>
        </p:txBody>
      </p:sp>
      <p:sp>
        <p:nvSpPr>
          <p:cNvPr id="5" name="Date Placeholder 4">
            <a:extLst>
              <a:ext uri="{FF2B5EF4-FFF2-40B4-BE49-F238E27FC236}">
                <a16:creationId xmlns:a16="http://schemas.microsoft.com/office/drawing/2014/main" id="{71AFBCFA-0434-7A47-8AB1-C29F75005D2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4178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pPr eaLnBrk="1" latinLnBrk="0" hangingPunct="1"/>
            <a:fld id="{74F4EEBB-65AA-1743-BCC8-7D49CBB66AE2}" type="datetime1">
              <a:rPr lang="en-US" smtClean="0"/>
              <a:t>1/23/22</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endParaRPr kumimoji="0"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2399492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5B73457F-33FD-1E4B-9F7F-89A20DB52744}" type="datetime1">
              <a:rPr lang="en-US" smtClean="0"/>
              <a:t>1/23/22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17228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93A4C1BF-F34C-9843-9856-F3917597517C}" type="datetime1">
              <a:rPr lang="en-US" smtClean="0"/>
              <a:t>1/23/22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64171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F20FB60E-AD2B-764F-8400-B8EA463810C1}" type="datetime1">
              <a:rPr lang="en-US" smtClean="0"/>
              <a:t>1/23/22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00148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pPr eaLnBrk="1" latinLnBrk="0" hangingPunct="1"/>
            <a:fld id="{12CCDDEF-3180-3948-BA43-B10E5B6476B3}" type="datetime1">
              <a:rPr lang="en-US" smtClean="0"/>
              <a:t>1/23/22</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endParaRPr kumimoji="0"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124372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81773CDB-868B-A742-A4A8-036D36EA643D}" type="datetime1">
              <a:rPr lang="en-US" smtClean="0"/>
              <a:t>1/23/22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323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C78E7D2D-2FD1-6044-9813-EC73AE4CDF07}" type="datetime1">
              <a:rPr lang="en-US" smtClean="0"/>
              <a:t>1/23/22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47322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75B3B328-9AA4-B54C-998C-0A23DBFBC791}" type="datetime1">
              <a:rPr lang="en-US" smtClean="0"/>
              <a:t>1/23/22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61438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AE7C741-345C-414E-A416-1B38DC7F1AA1}" type="datetime1">
              <a:rPr lang="en-US" smtClean="0"/>
              <a:t>1/23/22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2415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eaLnBrk="1" latinLnBrk="0" hangingPunct="1"/>
            <a:fld id="{8C836DBC-F1E8-214A-9CD8-18CE64D27912}" type="datetime1">
              <a:rPr lang="en-US" smtClean="0"/>
              <a:t>1/23/22</a:t>
            </a:fld>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endParaRPr kumimoji="0"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D2E57653-3E58-4892-A7ED-712530ACC680}" type="slidenum">
              <a:rPr kumimoji="0" lang="en-US" smtClean="0"/>
              <a:pPr eaLnBrk="1" latinLnBrk="0" hangingPunct="1"/>
              <a:t>‹#›</a:t>
            </a:fld>
            <a:endParaRPr kumimoji="0" lang="en-US" dirty="0"/>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359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eaLnBrk="1" latinLnBrk="0" hangingPunct="1"/>
            <a:fld id="{723185FD-A6EA-5E4C-A6D4-AB12AC985985}" type="datetime1">
              <a:rPr lang="en-US" smtClean="0"/>
              <a:t>1/23/22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0"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78301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pPr eaLnBrk="1" latinLnBrk="0" hangingPunct="1"/>
            <a:fld id="{FEF57C6C-1DD6-BD49-A6CD-55F7C7E1D951}" type="datetime1">
              <a:rPr lang="en-US" smtClean="0"/>
              <a:t>1/23/22</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kumimoji="0"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392208251"/>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37/apl000039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pa.org/news/press/releases/stress/2017/state-nation.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vo.org/video/programs/the-agenda-with-steve-paikin/when-anxiety-attack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75/152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ncbi.nlm.nih.gov/pubmed?term=Leucht%20S%5bAuthor%5d&amp;cauthor=true&amp;cauthor_uid=21257294" TargetMode="External"/><Relationship Id="rId3" Type="http://schemas.openxmlformats.org/officeDocument/2006/relationships/hyperlink" Target="http://www.ncbi.nlm.nih.gov/pubmed?term=Leucht%20C%5bAuthor%5d&amp;cauthor=true&amp;cauthor_uid=21257294" TargetMode="External"/><Relationship Id="rId7" Type="http://schemas.openxmlformats.org/officeDocument/2006/relationships/hyperlink" Target="http://www.ncbi.nlm.nih.gov/pubmed?term=Davis%20JM%5bAuthor%5d&amp;cauthor=true&amp;cauthor_uid=2125729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cbi.nlm.nih.gov/pubmed?term=Kissling%20W%5bAuthor%5d&amp;cauthor=true&amp;cauthor_uid=21257294" TargetMode="External"/><Relationship Id="rId5" Type="http://schemas.openxmlformats.org/officeDocument/2006/relationships/hyperlink" Target="http://www.ncbi.nlm.nih.gov/pubmed?term=Kane%20JM%5bAuthor%5d&amp;cauthor=true&amp;cauthor_uid=21257294" TargetMode="External"/><Relationship Id="rId4" Type="http://schemas.openxmlformats.org/officeDocument/2006/relationships/hyperlink" Target="http://www.ncbi.nlm.nih.gov/pubmed?term=Heres%20S%5bAuthor%5d&amp;cauthor=true&amp;cauthor_uid=2125729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edscape.com/viewpublication/917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active','authordisclosur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cbi.nlm.nih.gov/pubmed?term=Javitt%20DC%5bAuthor%5d&amp;cauthor=true&amp;cauthor_uid=1734985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cbi.nlm.nih.gov/pubmed?term=Haleem%20DJ%5bAuthor%5d&amp;cauthor=true&amp;cauthor_uid=2285430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general_format.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ibguides.lahc.edu/libra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ebmh.bmj.co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APA Style</a:t>
            </a:r>
            <a:br>
              <a:rPr lang="en-US" dirty="0"/>
            </a:br>
            <a:r>
              <a:rPr lang="en-US" sz="4800" dirty="0"/>
              <a:t>(7th Edition)</a:t>
            </a:r>
          </a:p>
        </p:txBody>
      </p:sp>
      <p:sp>
        <p:nvSpPr>
          <p:cNvPr id="2" name="Subtitle 1"/>
          <p:cNvSpPr>
            <a:spLocks noGrp="1"/>
          </p:cNvSpPr>
          <p:nvPr>
            <p:ph type="subTitle" idx="1"/>
          </p:nvPr>
        </p:nvSpPr>
        <p:spPr/>
        <p:txBody>
          <a:bodyPr>
            <a:normAutofit lnSpcReduction="10000"/>
          </a:bodyPr>
          <a:lstStyle/>
          <a:p>
            <a:r>
              <a:rPr lang="en-US" dirty="0"/>
              <a:t>Tutorial</a:t>
            </a:r>
          </a:p>
          <a:p>
            <a:r>
              <a:rPr lang="en-US" dirty="0"/>
              <a:t>E. Moore, RN, MSN, FNP</a:t>
            </a:r>
          </a:p>
        </p:txBody>
      </p:sp>
      <p:sp>
        <p:nvSpPr>
          <p:cNvPr id="4" name="Slide Number Placeholder 3">
            <a:extLst>
              <a:ext uri="{FF2B5EF4-FFF2-40B4-BE49-F238E27FC236}">
                <a16:creationId xmlns:a16="http://schemas.microsoft.com/office/drawing/2014/main" id="{6ECC5459-8AA9-CD40-8725-96C05F43301B}"/>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a:t>
            </a:fld>
            <a:endParaRPr kumimoji="0" lang="en-US" dirty="0"/>
          </a:p>
        </p:txBody>
      </p:sp>
    </p:spTree>
    <p:extLst>
      <p:ext uri="{BB962C8B-B14F-4D97-AF65-F5344CB8AC3E}">
        <p14:creationId xmlns:p14="http://schemas.microsoft.com/office/powerpoint/2010/main" val="227829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9B54DAD-26CE-CF4D-80A4-65F80B595FCA}"/>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a:off x="654704" y="392400"/>
            <a:ext cx="7955896" cy="6147738"/>
          </a:xfrm>
          <a:solidFill>
            <a:schemeClr val="tx1"/>
          </a:solidFill>
        </p:spPr>
      </p:pic>
      <p:sp>
        <p:nvSpPr>
          <p:cNvPr id="4" name="Slide Number Placeholder 3">
            <a:extLst>
              <a:ext uri="{FF2B5EF4-FFF2-40B4-BE49-F238E27FC236}">
                <a16:creationId xmlns:a16="http://schemas.microsoft.com/office/drawing/2014/main" id="{A249DF2D-A791-0242-91A5-306196B25CD5}"/>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159064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F87C-CE89-9B42-A431-B5A23249BED3}"/>
              </a:ext>
            </a:extLst>
          </p:cNvPr>
          <p:cNvSpPr>
            <a:spLocks noGrp="1"/>
          </p:cNvSpPr>
          <p:nvPr>
            <p:ph type="title"/>
          </p:nvPr>
        </p:nvSpPr>
        <p:spPr>
          <a:xfrm>
            <a:off x="914400" y="642594"/>
            <a:ext cx="7498080" cy="896646"/>
          </a:xfrm>
        </p:spPr>
        <p:txBody>
          <a:bodyPr/>
          <a:lstStyle/>
          <a:p>
            <a:pPr algn="ctr"/>
            <a:r>
              <a:rPr lang="en-US" dirty="0"/>
              <a:t>Basic In-Text Citation Style</a:t>
            </a:r>
          </a:p>
        </p:txBody>
      </p:sp>
      <p:graphicFrame>
        <p:nvGraphicFramePr>
          <p:cNvPr id="5" name="Content Placeholder 4">
            <a:extLst>
              <a:ext uri="{FF2B5EF4-FFF2-40B4-BE49-F238E27FC236}">
                <a16:creationId xmlns:a16="http://schemas.microsoft.com/office/drawing/2014/main" id="{8F1EF8CD-9600-324D-AB2B-B43F6C59B028}"/>
              </a:ext>
            </a:extLst>
          </p:cNvPr>
          <p:cNvGraphicFramePr>
            <a:graphicFrameLocks noGrp="1"/>
          </p:cNvGraphicFramePr>
          <p:nvPr>
            <p:ph idx="1"/>
            <p:extLst>
              <p:ext uri="{D42A27DB-BD31-4B8C-83A1-F6EECF244321}">
                <p14:modId xmlns:p14="http://schemas.microsoft.com/office/powerpoint/2010/main" val="3373029235"/>
              </p:ext>
            </p:extLst>
          </p:nvPr>
        </p:nvGraphicFramePr>
        <p:xfrm>
          <a:off x="1066800" y="1371600"/>
          <a:ext cx="7147560" cy="5168540"/>
        </p:xfrm>
        <a:graphic>
          <a:graphicData uri="http://schemas.openxmlformats.org/drawingml/2006/table">
            <a:tbl>
              <a:tblPr firstRow="1" firstCol="1">
                <a:tableStyleId>{AF606853-7671-496A-8E4F-DF71F8EC918B}</a:tableStyleId>
              </a:tblPr>
              <a:tblGrid>
                <a:gridCol w="2381470">
                  <a:extLst>
                    <a:ext uri="{9D8B030D-6E8A-4147-A177-3AD203B41FA5}">
                      <a16:colId xmlns:a16="http://schemas.microsoft.com/office/drawing/2014/main" val="2076134930"/>
                    </a:ext>
                  </a:extLst>
                </a:gridCol>
                <a:gridCol w="2384620">
                  <a:extLst>
                    <a:ext uri="{9D8B030D-6E8A-4147-A177-3AD203B41FA5}">
                      <a16:colId xmlns:a16="http://schemas.microsoft.com/office/drawing/2014/main" val="1149224702"/>
                    </a:ext>
                  </a:extLst>
                </a:gridCol>
                <a:gridCol w="2381470">
                  <a:extLst>
                    <a:ext uri="{9D8B030D-6E8A-4147-A177-3AD203B41FA5}">
                      <a16:colId xmlns:a16="http://schemas.microsoft.com/office/drawing/2014/main" val="3756562915"/>
                    </a:ext>
                  </a:extLst>
                </a:gridCol>
              </a:tblGrid>
              <a:tr h="524346">
                <a:tc>
                  <a:txBody>
                    <a:bodyPr/>
                    <a:lstStyle/>
                    <a:p>
                      <a:r>
                        <a:rPr lang="en-US" sz="1400" dirty="0">
                          <a:effectLst/>
                        </a:rPr>
                        <a:t>Author type</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Parenthetical citation</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Narrative citation</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535409"/>
                  </a:ext>
                </a:extLst>
              </a:tr>
              <a:tr h="524346">
                <a:tc>
                  <a:txBody>
                    <a:bodyPr/>
                    <a:lstStyle/>
                    <a:p>
                      <a:r>
                        <a:rPr lang="en-US" sz="1400">
                          <a:effectLst/>
                        </a:rPr>
                        <a:t>One author</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(Luna,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Luna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08737"/>
                  </a:ext>
                </a:extLst>
              </a:tr>
              <a:tr h="749063">
                <a:tc>
                  <a:txBody>
                    <a:bodyPr/>
                    <a:lstStyle/>
                    <a:p>
                      <a:r>
                        <a:rPr lang="en-US" sz="1400">
                          <a:effectLst/>
                        </a:rPr>
                        <a:t>Two authors</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effectLst/>
                        </a:rPr>
                        <a:t>(Salas &amp; D’Agostino, 2020)</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Salas and D’Agostino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179574"/>
                  </a:ext>
                </a:extLst>
              </a:tr>
              <a:tr h="749063">
                <a:tc>
                  <a:txBody>
                    <a:bodyPr/>
                    <a:lstStyle/>
                    <a:p>
                      <a:r>
                        <a:rPr lang="en-US" sz="1400">
                          <a:effectLst/>
                        </a:rPr>
                        <a:t>Three or more authors</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(Martin et al.,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Martin et al.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370053"/>
                  </a:ext>
                </a:extLst>
              </a:tr>
              <a:tr h="1872659">
                <a:tc>
                  <a:txBody>
                    <a:bodyPr/>
                    <a:lstStyle/>
                    <a:p>
                      <a:r>
                        <a:rPr lang="en-US" sz="1400" dirty="0">
                          <a:effectLst/>
                        </a:rPr>
                        <a:t>Group author with abbreviation</a:t>
                      </a:r>
                      <a:br>
                        <a:rPr lang="en-US" sz="1400" dirty="0">
                          <a:effectLst/>
                        </a:rPr>
                      </a:br>
                      <a:br>
                        <a:rPr lang="en-US" sz="1400" dirty="0">
                          <a:effectLst/>
                        </a:rPr>
                      </a:br>
                      <a:r>
                        <a:rPr lang="en-US" sz="1400" dirty="0">
                          <a:effectLst/>
                        </a:rPr>
                        <a:t>First citation </a:t>
                      </a:r>
                      <a:r>
                        <a:rPr lang="en-US" sz="1400" baseline="30000" dirty="0">
                          <a:effectLst/>
                        </a:rPr>
                        <a:t>a</a:t>
                      </a:r>
                      <a:br>
                        <a:rPr lang="en-US" sz="1400" dirty="0">
                          <a:effectLst/>
                        </a:rPr>
                      </a:br>
                      <a:br>
                        <a:rPr lang="en-US" sz="1400" dirty="0">
                          <a:effectLst/>
                        </a:rPr>
                      </a:br>
                      <a:br>
                        <a:rPr lang="en-US" sz="1400" dirty="0">
                          <a:effectLst/>
                        </a:rPr>
                      </a:br>
                      <a:r>
                        <a:rPr lang="en-US" sz="1400" dirty="0">
                          <a:effectLst/>
                        </a:rPr>
                        <a:t>Subsequent citations</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effectLst/>
                        </a:rPr>
                        <a:t>(National Institute of Mental Health [NIMH], 2020)</a:t>
                      </a:r>
                      <a:br>
                        <a:rPr lang="en-US" sz="1400" dirty="0">
                          <a:effectLst/>
                        </a:rPr>
                      </a:br>
                      <a:br>
                        <a:rPr lang="en-US" sz="1400" dirty="0">
                          <a:effectLst/>
                        </a:rPr>
                      </a:br>
                      <a:r>
                        <a:rPr lang="en-US" sz="1400" dirty="0">
                          <a:effectLst/>
                        </a:rPr>
                        <a:t>(NIMH, 2020)</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effectLst/>
                        </a:rPr>
                        <a:t>National Institute of Mental Health (NIMH, 2020)</a:t>
                      </a:r>
                      <a:br>
                        <a:rPr lang="en-US" sz="1400" dirty="0">
                          <a:effectLst/>
                        </a:rPr>
                      </a:br>
                      <a:br>
                        <a:rPr lang="en-US" sz="1400" dirty="0">
                          <a:effectLst/>
                        </a:rPr>
                      </a:br>
                      <a:r>
                        <a:rPr lang="en-US" sz="1400" dirty="0">
                          <a:effectLst/>
                        </a:rPr>
                        <a:t>NIMH (2020)</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070031"/>
                  </a:ext>
                </a:extLst>
              </a:tr>
              <a:tr h="749063">
                <a:tc>
                  <a:txBody>
                    <a:bodyPr/>
                    <a:lstStyle/>
                    <a:p>
                      <a:r>
                        <a:rPr lang="en-US" sz="1400">
                          <a:effectLst/>
                        </a:rPr>
                        <a:t>Group author without abbreviation</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effectLst/>
                        </a:rPr>
                        <a:t>(Stanford University, 2020)</a:t>
                      </a:r>
                      <a:br>
                        <a:rPr lang="en-US" sz="1400">
                          <a:effectLst/>
                        </a:rPr>
                      </a:br>
                      <a:endParaRPr lang="en-US" sz="140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effectLst/>
                        </a:rPr>
                        <a:t>Stanford University (2020)</a:t>
                      </a:r>
                      <a:br>
                        <a:rPr lang="en-US" sz="1400" dirty="0">
                          <a:effectLst/>
                        </a:rPr>
                      </a:br>
                      <a:endParaRPr lang="en-US" sz="1400" dirty="0">
                        <a:effectLst/>
                      </a:endParaRPr>
                    </a:p>
                  </a:txBody>
                  <a:tcPr marL="56989" marR="56989" marT="28494" marB="284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199733"/>
                  </a:ext>
                </a:extLst>
              </a:tr>
            </a:tbl>
          </a:graphicData>
        </a:graphic>
      </p:graphicFrame>
      <p:sp>
        <p:nvSpPr>
          <p:cNvPr id="4" name="Slide Number Placeholder 3">
            <a:extLst>
              <a:ext uri="{FF2B5EF4-FFF2-40B4-BE49-F238E27FC236}">
                <a16:creationId xmlns:a16="http://schemas.microsoft.com/office/drawing/2014/main" id="{64468C19-B1A0-DC47-8AA2-51567234F7A7}"/>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11</a:t>
            </a:fld>
            <a:endParaRPr kumimoji="0" lang="en-US" dirty="0"/>
          </a:p>
        </p:txBody>
      </p:sp>
      <p:sp>
        <p:nvSpPr>
          <p:cNvPr id="6" name="Rectangle 1">
            <a:extLst>
              <a:ext uri="{FF2B5EF4-FFF2-40B4-BE49-F238E27FC236}">
                <a16:creationId xmlns:a16="http://schemas.microsoft.com/office/drawing/2014/main" id="{9594DDC0-9F7C-FD49-A188-7E15538BFBA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9843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FA252-B90C-1649-BAD6-BAAF20CCA189}"/>
              </a:ext>
            </a:extLst>
          </p:cNvPr>
          <p:cNvSpPr>
            <a:spLocks noGrp="1"/>
          </p:cNvSpPr>
          <p:nvPr>
            <p:ph type="title"/>
          </p:nvPr>
        </p:nvSpPr>
        <p:spPr/>
        <p:txBody>
          <a:bodyPr/>
          <a:lstStyle/>
          <a:p>
            <a:pPr algn="ctr"/>
            <a:r>
              <a:rPr lang="en-US" dirty="0"/>
              <a:t>In Text Citation Examples</a:t>
            </a:r>
          </a:p>
        </p:txBody>
      </p:sp>
      <p:sp>
        <p:nvSpPr>
          <p:cNvPr id="2" name="Content Placeholder 1">
            <a:extLst>
              <a:ext uri="{FF2B5EF4-FFF2-40B4-BE49-F238E27FC236}">
                <a16:creationId xmlns:a16="http://schemas.microsoft.com/office/drawing/2014/main" id="{D8AB4D9A-2890-1044-B23B-A33BECA3D64F}"/>
              </a:ext>
            </a:extLst>
          </p:cNvPr>
          <p:cNvSpPr>
            <a:spLocks noGrp="1"/>
          </p:cNvSpPr>
          <p:nvPr>
            <p:ph idx="1"/>
          </p:nvPr>
        </p:nvSpPr>
        <p:spPr/>
        <p:txBody>
          <a:bodyPr/>
          <a:lstStyle/>
          <a:p>
            <a:pPr lvl="0"/>
            <a:r>
              <a:rPr lang="en-US" dirty="0"/>
              <a:t>According to Palladino and Wade (2020), “a flexible mind is a healthy mind” (p. 147).</a:t>
            </a:r>
          </a:p>
          <a:p>
            <a:pPr lvl="0"/>
            <a:r>
              <a:rPr lang="en-US" dirty="0"/>
              <a:t>In 2020, Palladino and Wade noted that “a flexible mind is a healthy mind” (p. 147).</a:t>
            </a:r>
          </a:p>
          <a:p>
            <a:pPr lvl="0"/>
            <a:r>
              <a:rPr lang="en-US" dirty="0"/>
              <a:t>In fact, “a flexible mind is a healthy mind” (Palladino &amp; Wade, 2020, p. 147).</a:t>
            </a:r>
          </a:p>
          <a:p>
            <a:pPr lvl="0"/>
            <a:r>
              <a:rPr lang="en-US" dirty="0"/>
              <a:t>“A flexible mind is a healthy mind,” according to Palladino and Wade’s (2020, p. 147) longitudinal study.</a:t>
            </a:r>
          </a:p>
          <a:p>
            <a:r>
              <a:rPr lang="en-US" dirty="0"/>
              <a:t>Palladino and Wade’s (2020) results indicate that “a flexible mind is a healthy mind” (p. 147).</a:t>
            </a:r>
          </a:p>
        </p:txBody>
      </p:sp>
      <p:sp>
        <p:nvSpPr>
          <p:cNvPr id="4" name="Slide Number Placeholder 3">
            <a:extLst>
              <a:ext uri="{FF2B5EF4-FFF2-40B4-BE49-F238E27FC236}">
                <a16:creationId xmlns:a16="http://schemas.microsoft.com/office/drawing/2014/main" id="{25E9FD2E-4DC1-6241-9F04-3CD2E3F350FB}"/>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153160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043E6-400D-2245-A25F-A475F7584AAA}"/>
              </a:ext>
            </a:extLst>
          </p:cNvPr>
          <p:cNvSpPr>
            <a:spLocks noGrp="1"/>
          </p:cNvSpPr>
          <p:nvPr>
            <p:ph type="title"/>
          </p:nvPr>
        </p:nvSpPr>
        <p:spPr/>
        <p:txBody>
          <a:bodyPr>
            <a:normAutofit fontScale="90000"/>
          </a:bodyPr>
          <a:lstStyle/>
          <a:p>
            <a:r>
              <a:rPr lang="en-US" dirty="0"/>
              <a:t>In-text Referencing – please put the following in an in-text reference</a:t>
            </a:r>
          </a:p>
        </p:txBody>
      </p:sp>
      <p:sp>
        <p:nvSpPr>
          <p:cNvPr id="2" name="Content Placeholder 1">
            <a:extLst>
              <a:ext uri="{FF2B5EF4-FFF2-40B4-BE49-F238E27FC236}">
                <a16:creationId xmlns:a16="http://schemas.microsoft.com/office/drawing/2014/main" id="{A3BD9A1F-3802-8345-97FC-40D02B367E48}"/>
              </a:ext>
            </a:extLst>
          </p:cNvPr>
          <p:cNvSpPr>
            <a:spLocks noGrp="1"/>
          </p:cNvSpPr>
          <p:nvPr>
            <p:ph idx="1"/>
          </p:nvPr>
        </p:nvSpPr>
        <p:spPr>
          <a:xfrm>
            <a:off x="457199" y="2133600"/>
            <a:ext cx="8417169" cy="3962400"/>
          </a:xfrm>
        </p:spPr>
        <p:txBody>
          <a:bodyPr>
            <a:normAutofit/>
          </a:bodyPr>
          <a:lstStyle/>
          <a:p>
            <a:pPr>
              <a:lnSpc>
                <a:spcPct val="150000"/>
              </a:lnSpc>
            </a:pPr>
            <a:r>
              <a:rPr lang="en-US" dirty="0"/>
              <a:t>Cardozo, P. (Director). (2003). </a:t>
            </a:r>
            <a:r>
              <a:rPr lang="en-US" i="1" dirty="0"/>
              <a:t>Real lives of people with depression </a:t>
            </a:r>
            <a:r>
              <a:rPr lang="en-US" dirty="0"/>
              <a:t>[Documentary]. Honey Studios. 	https://www.youtube.com/watch?v=UVaFSbn6lKs</a:t>
            </a:r>
          </a:p>
          <a:p>
            <a:pPr>
              <a:lnSpc>
                <a:spcPct val="150000"/>
              </a:lnSpc>
            </a:pPr>
            <a:r>
              <a:rPr lang="en-US" dirty="0"/>
              <a:t>“depressed people are less likely to seek social support if they are male”</a:t>
            </a:r>
          </a:p>
          <a:p>
            <a:endParaRPr lang="en-US" dirty="0"/>
          </a:p>
        </p:txBody>
      </p:sp>
      <p:sp>
        <p:nvSpPr>
          <p:cNvPr id="3" name="Slide Number Placeholder 2">
            <a:extLst>
              <a:ext uri="{FF2B5EF4-FFF2-40B4-BE49-F238E27FC236}">
                <a16:creationId xmlns:a16="http://schemas.microsoft.com/office/drawing/2014/main" id="{D052BABB-E0E6-6840-8782-A72F8A8B98A4}"/>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397307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6DA83-092F-C242-90F3-BA44B8A3F5AF}"/>
              </a:ext>
            </a:extLst>
          </p:cNvPr>
          <p:cNvSpPr>
            <a:spLocks noGrp="1"/>
          </p:cNvSpPr>
          <p:nvPr>
            <p:ph type="title"/>
          </p:nvPr>
        </p:nvSpPr>
        <p:spPr/>
        <p:txBody>
          <a:bodyPr/>
          <a:lstStyle/>
          <a:p>
            <a:pPr algn="ctr"/>
            <a:r>
              <a:rPr lang="en-US" dirty="0"/>
              <a:t>Correct Possibilities</a:t>
            </a:r>
          </a:p>
        </p:txBody>
      </p:sp>
      <p:sp>
        <p:nvSpPr>
          <p:cNvPr id="2" name="Content Placeholder 1">
            <a:extLst>
              <a:ext uri="{FF2B5EF4-FFF2-40B4-BE49-F238E27FC236}">
                <a16:creationId xmlns:a16="http://schemas.microsoft.com/office/drawing/2014/main" id="{E3DA20A2-EF53-484B-8F50-8DB296DA9D00}"/>
              </a:ext>
            </a:extLst>
          </p:cNvPr>
          <p:cNvSpPr>
            <a:spLocks noGrp="1"/>
          </p:cNvSpPr>
          <p:nvPr>
            <p:ph idx="1"/>
          </p:nvPr>
        </p:nvSpPr>
        <p:spPr/>
        <p:txBody>
          <a:bodyPr/>
          <a:lstStyle/>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DE8CA2C-68E2-EB4D-BA0C-A6FB3E83366E}"/>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81425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683286"/>
          </a:xfrm>
        </p:spPr>
        <p:txBody>
          <a:bodyPr/>
          <a:lstStyle/>
          <a:p>
            <a:pPr algn="ctr"/>
            <a:r>
              <a:rPr lang="en-US" dirty="0"/>
              <a:t>Reference Page Format</a:t>
            </a:r>
          </a:p>
        </p:txBody>
      </p:sp>
      <p:sp>
        <p:nvSpPr>
          <p:cNvPr id="4" name="Slide Number Placeholder 3">
            <a:extLst>
              <a:ext uri="{FF2B5EF4-FFF2-40B4-BE49-F238E27FC236}">
                <a16:creationId xmlns:a16="http://schemas.microsoft.com/office/drawing/2014/main" id="{EEF63F88-FF5E-A94C-9ED9-0D4B6BA42BA4}"/>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15</a:t>
            </a:fld>
            <a:endParaRPr kumimoji="0" lang="en-US" dirty="0"/>
          </a:p>
        </p:txBody>
      </p:sp>
      <p:sp>
        <p:nvSpPr>
          <p:cNvPr id="2" name="TextBox 1"/>
          <p:cNvSpPr txBox="1"/>
          <p:nvPr/>
        </p:nvSpPr>
        <p:spPr>
          <a:xfrm>
            <a:off x="2600960" y="4840625"/>
            <a:ext cx="3098800" cy="923330"/>
          </a:xfrm>
          <a:prstGeom prst="rect">
            <a:avLst/>
          </a:prstGeom>
          <a:noFill/>
        </p:spPr>
        <p:txBody>
          <a:bodyPr wrap="square" rtlCol="0">
            <a:spAutoFit/>
          </a:bodyPr>
          <a:lstStyle/>
          <a:p>
            <a:r>
              <a:rPr lang="en-US" dirty="0">
                <a:solidFill>
                  <a:schemeClr val="bg1"/>
                </a:solidFill>
              </a:rPr>
              <a:t>Pay close attention to what </a:t>
            </a:r>
            <a:r>
              <a:rPr lang="en-US" u="sng" dirty="0">
                <a:solidFill>
                  <a:schemeClr val="bg1"/>
                </a:solidFill>
              </a:rPr>
              <a:t>is</a:t>
            </a:r>
            <a:r>
              <a:rPr lang="en-US" dirty="0">
                <a:solidFill>
                  <a:schemeClr val="bg1"/>
                </a:solidFill>
              </a:rPr>
              <a:t> capitalized and what </a:t>
            </a:r>
            <a:r>
              <a:rPr lang="en-US" u="sng" dirty="0">
                <a:solidFill>
                  <a:schemeClr val="bg1"/>
                </a:solidFill>
              </a:rPr>
              <a:t>is not </a:t>
            </a:r>
            <a:r>
              <a:rPr lang="en-US" dirty="0">
                <a:solidFill>
                  <a:schemeClr val="bg1"/>
                </a:solidFill>
              </a:rPr>
              <a:t>capitalized!</a:t>
            </a:r>
          </a:p>
        </p:txBody>
      </p:sp>
      <p:pic>
        <p:nvPicPr>
          <p:cNvPr id="13" name="Content Placeholder 12">
            <a:extLst>
              <a:ext uri="{FF2B5EF4-FFF2-40B4-BE49-F238E27FC236}">
                <a16:creationId xmlns:a16="http://schemas.microsoft.com/office/drawing/2014/main" id="{681CF778-AB6B-4A43-A3BC-9C508B33B9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7555" y="1325880"/>
            <a:ext cx="6096000" cy="5162815"/>
          </a:xfrm>
        </p:spPr>
      </p:pic>
    </p:spTree>
    <p:extLst>
      <p:ext uri="{BB962C8B-B14F-4D97-AF65-F5344CB8AC3E}">
        <p14:creationId xmlns:p14="http://schemas.microsoft.com/office/powerpoint/2010/main" val="414285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Digital Object Identifier</a:t>
            </a:r>
          </a:p>
        </p:txBody>
      </p:sp>
      <p:sp>
        <p:nvSpPr>
          <p:cNvPr id="2" name="Content Placeholder 1"/>
          <p:cNvSpPr>
            <a:spLocks noGrp="1"/>
          </p:cNvSpPr>
          <p:nvPr>
            <p:ph idx="1"/>
          </p:nvPr>
        </p:nvSpPr>
        <p:spPr/>
        <p:txBody>
          <a:bodyPr>
            <a:normAutofit/>
          </a:bodyPr>
          <a:lstStyle/>
          <a:p>
            <a:r>
              <a:rPr lang="en-US" dirty="0"/>
              <a:t>A digital object identifier (DOI) is a unique string of letters, numbers, and symbols assigned to a published work to identify content and provide a persistent link to its location on the Internet. The DOI is typically located on the first page of an electronic document near the copyright notice and on the database landing page for the document. When DOIs are available, include them in the reference information. Place the DOI at the end of the reference, and don’t add a period at the end of it. Here’s an example:</a:t>
            </a:r>
          </a:p>
          <a:p>
            <a:r>
              <a:rPr lang="en-US" dirty="0"/>
              <a:t>Samples on previous slide</a:t>
            </a:r>
          </a:p>
          <a:p>
            <a:endParaRPr lang="en-US" dirty="0"/>
          </a:p>
        </p:txBody>
      </p:sp>
      <p:sp>
        <p:nvSpPr>
          <p:cNvPr id="4" name="Slide Number Placeholder 3">
            <a:extLst>
              <a:ext uri="{FF2B5EF4-FFF2-40B4-BE49-F238E27FC236}">
                <a16:creationId xmlns:a16="http://schemas.microsoft.com/office/drawing/2014/main" id="{F13C57B0-814D-404F-8504-07F3E6644094}"/>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289411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pPr algn="ctr"/>
            <a:r>
              <a:rPr lang="en-US" dirty="0"/>
              <a:t>DOI vs. URL</a:t>
            </a:r>
          </a:p>
        </p:txBody>
      </p:sp>
      <p:sp>
        <p:nvSpPr>
          <p:cNvPr id="2" name="Content Placeholder 1"/>
          <p:cNvSpPr>
            <a:spLocks noGrp="1"/>
          </p:cNvSpPr>
          <p:nvPr>
            <p:ph idx="1"/>
          </p:nvPr>
        </p:nvSpPr>
        <p:spPr>
          <a:xfrm>
            <a:off x="457200" y="1158240"/>
            <a:ext cx="8229600" cy="5201920"/>
          </a:xfrm>
        </p:spPr>
        <p:txBody>
          <a:bodyPr>
            <a:normAutofit lnSpcReduction="10000"/>
          </a:bodyPr>
          <a:lstStyle/>
          <a:p>
            <a:r>
              <a:rPr lang="en-US" dirty="0"/>
              <a:t>If there is no DOI, then you should include the URL</a:t>
            </a:r>
          </a:p>
          <a:p>
            <a:r>
              <a:rPr lang="en-US" dirty="0"/>
              <a:t>DOI:  </a:t>
            </a:r>
          </a:p>
          <a:p>
            <a:pPr>
              <a:lnSpc>
                <a:spcPct val="170000"/>
              </a:lnSpc>
            </a:pPr>
            <a:r>
              <a:rPr lang="en-US" dirty="0"/>
              <a:t>Ouyang, K., Cheng, B. H., Lam, W., &amp; Parker, S. K. (2019). Enjoy your 	evening, be proactive tomorrow: How off-job experiences 	shape daily proactivity. </a:t>
            </a:r>
            <a:r>
              <a:rPr lang="en-US" i="1" dirty="0"/>
              <a:t>Journal of Applied Psychology</a:t>
            </a:r>
            <a:r>
              <a:rPr lang="en-US" dirty="0"/>
              <a:t>, </a:t>
            </a:r>
            <a:r>
              <a:rPr lang="en-US" i="1" dirty="0"/>
              <a:t>104</a:t>
            </a:r>
            <a:r>
              <a:rPr lang="en-US" dirty="0"/>
              <a:t>(8), 	1003–1019. </a:t>
            </a:r>
            <a:r>
              <a:rPr lang="en-US" u="sng" dirty="0">
                <a:hlinkClick r:id="rId3"/>
              </a:rPr>
              <a:t>https://doi.org/10.1037/apl0000391</a:t>
            </a:r>
            <a:r>
              <a:rPr lang="en-US" dirty="0"/>
              <a:t> </a:t>
            </a:r>
          </a:p>
          <a:p>
            <a:pPr>
              <a:lnSpc>
                <a:spcPct val="170000"/>
              </a:lnSpc>
            </a:pPr>
            <a:r>
              <a:rPr lang="en-US" dirty="0"/>
              <a:t>URL:  </a:t>
            </a:r>
          </a:p>
          <a:p>
            <a:pPr>
              <a:lnSpc>
                <a:spcPct val="170000"/>
              </a:lnSpc>
            </a:pPr>
            <a:r>
              <a:rPr lang="en-US" dirty="0"/>
              <a:t>American Psychological Association. (2017). </a:t>
            </a:r>
            <a:r>
              <a:rPr lang="en-US" i="1" dirty="0"/>
              <a:t>Stress in America: The 	state of our nation</a:t>
            </a:r>
            <a:r>
              <a:rPr lang="en-US" dirty="0"/>
              <a:t>. 	</a:t>
            </a:r>
            <a:r>
              <a:rPr lang="en-US" dirty="0">
                <a:hlinkClick r:id="rId4">
                  <a:extLst>
                    <a:ext uri="{A12FA001-AC4F-418D-AE19-62706E023703}">
                      <ahyp:hlinkClr xmlns:ahyp="http://schemas.microsoft.com/office/drawing/2018/hyperlinkcolor" val="tx"/>
                    </a:ext>
                  </a:extLst>
                </a:hlinkClick>
              </a:rPr>
              <a:t>https://www.apa.org/news/press/releases/stress/2017/state-</a:t>
            </a:r>
            <a:r>
              <a:rPr lang="en-US" dirty="0">
                <a:solidFill>
                  <a:schemeClr val="tx2">
                    <a:lumMod val="10000"/>
                  </a:schemeClr>
                </a:solidFill>
                <a:hlinkClick r:id="rId4">
                  <a:extLst>
                    <a:ext uri="{A12FA001-AC4F-418D-AE19-62706E023703}">
                      <ahyp:hlinkClr xmlns:ahyp="http://schemas.microsoft.com/office/drawing/2018/hyperlinkcolor" val="tx"/>
                    </a:ext>
                  </a:extLst>
                </a:hlinkClick>
              </a:rPr>
              <a:t>	</a:t>
            </a:r>
            <a:r>
              <a:rPr lang="en-US" dirty="0">
                <a:hlinkClick r:id="rId4">
                  <a:extLst>
                    <a:ext uri="{A12FA001-AC4F-418D-AE19-62706E023703}">
                      <ahyp:hlinkClr xmlns:ahyp="http://schemas.microsoft.com/office/drawing/2018/hyperlinkcolor" val="tx"/>
                    </a:ext>
                  </a:extLst>
                </a:hlinkClick>
              </a:rPr>
              <a:t>nation.pdf</a:t>
            </a:r>
            <a:r>
              <a:rPr lang="en-US" dirty="0"/>
              <a:t>	</a:t>
            </a:r>
          </a:p>
        </p:txBody>
      </p:sp>
      <p:sp>
        <p:nvSpPr>
          <p:cNvPr id="4" name="Slide Number Placeholder 3">
            <a:extLst>
              <a:ext uri="{FF2B5EF4-FFF2-40B4-BE49-F238E27FC236}">
                <a16:creationId xmlns:a16="http://schemas.microsoft.com/office/drawing/2014/main" id="{226A7D26-0893-2D4D-ADC4-F6ABFA342811}"/>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117230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881406"/>
          </a:xfrm>
        </p:spPr>
        <p:txBody>
          <a:bodyPr>
            <a:normAutofit fontScale="90000"/>
          </a:bodyPr>
          <a:lstStyle/>
          <a:p>
            <a:pPr algn="ctr"/>
            <a:r>
              <a:rPr lang="en-US" dirty="0"/>
              <a:t>Book Reference</a:t>
            </a:r>
            <a:br>
              <a:rPr lang="en-US" dirty="0"/>
            </a:br>
            <a:r>
              <a:rPr lang="en-US" dirty="0"/>
              <a:t>Edited vs. Unedited</a:t>
            </a:r>
          </a:p>
        </p:txBody>
      </p:sp>
      <p:sp>
        <p:nvSpPr>
          <p:cNvPr id="2" name="Content Placeholder 1"/>
          <p:cNvSpPr>
            <a:spLocks noGrp="1"/>
          </p:cNvSpPr>
          <p:nvPr>
            <p:ph idx="1"/>
          </p:nvPr>
        </p:nvSpPr>
        <p:spPr>
          <a:xfrm>
            <a:off x="457200" y="1524000"/>
            <a:ext cx="8229600" cy="4937760"/>
          </a:xfrm>
        </p:spPr>
        <p:txBody>
          <a:bodyPr>
            <a:normAutofit/>
          </a:bodyPr>
          <a:lstStyle/>
          <a:p>
            <a:r>
              <a:rPr lang="en-US" sz="1600" b="1" dirty="0"/>
              <a:t>Basic Format for Books</a:t>
            </a:r>
          </a:p>
          <a:p>
            <a:pPr lvl="1">
              <a:lnSpc>
                <a:spcPct val="150000"/>
              </a:lnSpc>
            </a:pPr>
            <a:r>
              <a:rPr lang="en-US" dirty="0"/>
              <a:t>Author, A. A. (Year of publication). </a:t>
            </a:r>
            <a:r>
              <a:rPr lang="en-US" i="1" dirty="0"/>
              <a:t>Title of work: Capital letter also for subtitle</a:t>
            </a:r>
            <a:r>
              <a:rPr lang="en-US" dirty="0"/>
              <a:t>. 	Publisher.</a:t>
            </a:r>
          </a:p>
          <a:p>
            <a:pPr lvl="1">
              <a:lnSpc>
                <a:spcPct val="150000"/>
              </a:lnSpc>
            </a:pPr>
            <a:r>
              <a:rPr lang="en-US" dirty="0"/>
              <a:t>American Psychiatric Association. (2013). </a:t>
            </a:r>
            <a:r>
              <a:rPr lang="en-US" i="1" dirty="0"/>
              <a:t>Diagnostic and statistical manual of 	mental disorders </a:t>
            </a:r>
            <a:r>
              <a:rPr lang="en-US" dirty="0"/>
              <a:t>(5</a:t>
            </a:r>
            <a:r>
              <a:rPr lang="en-US" baseline="30000" dirty="0"/>
              <a:t>th</a:t>
            </a:r>
            <a:r>
              <a:rPr lang="en-US" dirty="0"/>
              <a:t> ed.). American Psychiatric Association. </a:t>
            </a:r>
          </a:p>
          <a:p>
            <a:r>
              <a:rPr lang="en-US" sz="1600" b="1" dirty="0"/>
              <a:t>Article or Chapter in an Edited Book/Edition Other Than the First</a:t>
            </a:r>
          </a:p>
          <a:p>
            <a:pPr lvl="1">
              <a:lnSpc>
                <a:spcPct val="150000"/>
              </a:lnSpc>
            </a:pPr>
            <a:r>
              <a:rPr lang="en-US" dirty="0"/>
              <a:t>Author, A. A., &amp; Author, B. B. (Year of publication). Title of chapter. In A. A. 	Editor &amp; B. B. Editor (Eds.), </a:t>
            </a:r>
            <a:r>
              <a:rPr lang="en-US" i="1" dirty="0"/>
              <a:t>Title of book</a:t>
            </a:r>
            <a:r>
              <a:rPr lang="en-US" dirty="0"/>
              <a:t> (edition, pages of chapter). 	Publisher.</a:t>
            </a:r>
          </a:p>
          <a:p>
            <a:pPr lvl="1">
              <a:lnSpc>
                <a:spcPct val="150000"/>
              </a:lnSpc>
            </a:pPr>
            <a:r>
              <a:rPr lang="en-US" dirty="0"/>
              <a:t>O'Neil, J. M., &amp; Egan, J. (2014). Men's and women's gender role journeys: A 	metaphor for healing, transition, and transformation. In B. R. </a:t>
            </a:r>
            <a:r>
              <a:rPr lang="en-US" dirty="0" err="1"/>
              <a:t>Wainrib</a:t>
            </a:r>
            <a:r>
              <a:rPr lang="en-US" dirty="0"/>
              <a:t> 	(Ed.), </a:t>
            </a:r>
            <a:r>
              <a:rPr lang="en-US" i="1" dirty="0"/>
              <a:t>Gender issues across the life cycle</a:t>
            </a:r>
            <a:r>
              <a:rPr lang="en-US" dirty="0"/>
              <a:t> (2</a:t>
            </a:r>
            <a:r>
              <a:rPr lang="en-US" baseline="30000" dirty="0"/>
              <a:t>nd</a:t>
            </a:r>
            <a:r>
              <a:rPr lang="en-US" dirty="0"/>
              <a:t> ed., pp. 107-123). Springer.</a:t>
            </a:r>
          </a:p>
          <a:p>
            <a:endParaRPr lang="en-US" dirty="0"/>
          </a:p>
        </p:txBody>
      </p:sp>
      <p:sp>
        <p:nvSpPr>
          <p:cNvPr id="4" name="Slide Number Placeholder 3">
            <a:extLst>
              <a:ext uri="{FF2B5EF4-FFF2-40B4-BE49-F238E27FC236}">
                <a16:creationId xmlns:a16="http://schemas.microsoft.com/office/drawing/2014/main" id="{47F5E265-ABFB-DC48-86DB-0B123EB46C97}"/>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281047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effectLst/>
              </a:rPr>
              <a:t>Secondary Source Citation </a:t>
            </a:r>
            <a:br>
              <a:rPr lang="en-US" sz="3600" dirty="0">
                <a:effectLst/>
              </a:rPr>
            </a:br>
            <a:r>
              <a:rPr lang="en-US" sz="3600" dirty="0">
                <a:effectLst/>
              </a:rPr>
              <a:t>(Indirect Source Citation)</a:t>
            </a:r>
            <a:endParaRPr lang="en-US" sz="3600" dirty="0"/>
          </a:p>
        </p:txBody>
      </p:sp>
      <p:sp>
        <p:nvSpPr>
          <p:cNvPr id="2" name="Content Placeholder 1"/>
          <p:cNvSpPr>
            <a:spLocks noGrp="1"/>
          </p:cNvSpPr>
          <p:nvPr>
            <p:ph idx="1"/>
          </p:nvPr>
        </p:nvSpPr>
        <p:spPr/>
        <p:txBody>
          <a:bodyPr>
            <a:normAutofit/>
          </a:bodyPr>
          <a:lstStyle/>
          <a:p>
            <a:r>
              <a:rPr lang="en-US" dirty="0"/>
              <a:t>Secondary sources are acceptable within academic writing as long as they are kept to a minimum. </a:t>
            </a:r>
            <a:r>
              <a:rPr lang="en-US" u="sng" dirty="0"/>
              <a:t>You should use secondary sources only if you are unable to find or retrieve the original source of information.  It is your academic responsibility to attempt to find the primary source and read it yourself.</a:t>
            </a:r>
            <a:endParaRPr lang="en-US" dirty="0"/>
          </a:p>
          <a:p>
            <a:r>
              <a:rPr lang="en-US" dirty="0"/>
              <a:t>Rather than citing your textbook, an abstract, or an instructor’s presentation/power points,  research these topics on your own and find primary sources.</a:t>
            </a:r>
          </a:p>
          <a:p>
            <a:r>
              <a:rPr lang="en-US" dirty="0"/>
              <a:t>Be aware that your goal is </a:t>
            </a:r>
            <a:r>
              <a:rPr lang="en-US" u="sng" dirty="0"/>
              <a:t>no</a:t>
            </a:r>
            <a:r>
              <a:rPr lang="en-US" dirty="0"/>
              <a:t> secondary sourcing, thus more than a few is a red flag to your reader that you are not doing sufficient research on your own</a:t>
            </a:r>
          </a:p>
        </p:txBody>
      </p:sp>
      <p:sp>
        <p:nvSpPr>
          <p:cNvPr id="4" name="Slide Number Placeholder 3">
            <a:extLst>
              <a:ext uri="{FF2B5EF4-FFF2-40B4-BE49-F238E27FC236}">
                <a16:creationId xmlns:a16="http://schemas.microsoft.com/office/drawing/2014/main" id="{649F0133-D60C-9948-BC27-9CA8EDF71086}"/>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312585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Basic Elements </a:t>
            </a:r>
            <a:br>
              <a:rPr lang="en-US" dirty="0"/>
            </a:br>
            <a:endParaRPr lang="en-US" dirty="0"/>
          </a:p>
        </p:txBody>
      </p:sp>
      <p:sp>
        <p:nvSpPr>
          <p:cNvPr id="2" name="Content Placeholder 1"/>
          <p:cNvSpPr>
            <a:spLocks noGrp="1"/>
          </p:cNvSpPr>
          <p:nvPr>
            <p:ph idx="1"/>
          </p:nvPr>
        </p:nvSpPr>
        <p:spPr>
          <a:xfrm>
            <a:off x="731520" y="1643449"/>
            <a:ext cx="7680960" cy="4391591"/>
          </a:xfrm>
        </p:spPr>
        <p:txBody>
          <a:bodyPr>
            <a:normAutofit/>
          </a:bodyPr>
          <a:lstStyle/>
          <a:p>
            <a:r>
              <a:rPr lang="en-US" sz="2000" dirty="0"/>
              <a:t>Student Paper</a:t>
            </a:r>
          </a:p>
          <a:p>
            <a:pPr lvl="1"/>
            <a:r>
              <a:rPr lang="en-US" sz="2000" dirty="0"/>
              <a:t>Title Page</a:t>
            </a:r>
          </a:p>
          <a:p>
            <a:pPr lvl="1"/>
            <a:r>
              <a:rPr lang="en-US" sz="2000" dirty="0"/>
              <a:t>Introduction</a:t>
            </a:r>
          </a:p>
          <a:p>
            <a:pPr lvl="1"/>
            <a:r>
              <a:rPr lang="en-US" sz="2000" dirty="0"/>
              <a:t>Main Body</a:t>
            </a:r>
          </a:p>
          <a:p>
            <a:pPr lvl="1"/>
            <a:r>
              <a:rPr lang="en-US" sz="2000" dirty="0"/>
              <a:t>References</a:t>
            </a:r>
          </a:p>
          <a:p>
            <a:pPr lvl="1"/>
            <a:r>
              <a:rPr lang="en-US" sz="2000" dirty="0"/>
              <a:t>Tables, figures, appendices (not required for this paper)</a:t>
            </a:r>
          </a:p>
          <a:p>
            <a:endParaRPr lang="en-US" dirty="0"/>
          </a:p>
          <a:p>
            <a:r>
              <a:rPr lang="en-US" dirty="0"/>
              <a:t>Professional paper elements </a:t>
            </a:r>
            <a:r>
              <a:rPr lang="en-US" b="1" i="1" u="sng" dirty="0"/>
              <a:t>not</a:t>
            </a:r>
            <a:r>
              <a:rPr lang="en-US" dirty="0"/>
              <a:t> required for student papers:</a:t>
            </a:r>
          </a:p>
          <a:p>
            <a:pPr lvl="1"/>
            <a:r>
              <a:rPr lang="en-US" sz="1800" dirty="0"/>
              <a:t>Author’s note </a:t>
            </a:r>
          </a:p>
          <a:p>
            <a:pPr lvl="1"/>
            <a:r>
              <a:rPr lang="en-US" sz="1800" dirty="0"/>
              <a:t>Running head</a:t>
            </a:r>
          </a:p>
          <a:p>
            <a:pPr lvl="1"/>
            <a:r>
              <a:rPr lang="en-US" sz="1800" dirty="0"/>
              <a:t>Abstract</a:t>
            </a:r>
          </a:p>
        </p:txBody>
      </p:sp>
      <p:sp>
        <p:nvSpPr>
          <p:cNvPr id="4" name="Slide Number Placeholder 3">
            <a:extLst>
              <a:ext uri="{FF2B5EF4-FFF2-40B4-BE49-F238E27FC236}">
                <a16:creationId xmlns:a16="http://schemas.microsoft.com/office/drawing/2014/main" id="{B9721AC1-C741-5E48-9C71-45E4C84C46A8}"/>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37261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ADD78-319D-3240-BBFB-C77690BCE6BB}"/>
              </a:ext>
            </a:extLst>
          </p:cNvPr>
          <p:cNvSpPr>
            <a:spLocks noGrp="1"/>
          </p:cNvSpPr>
          <p:nvPr>
            <p:ph type="title"/>
          </p:nvPr>
        </p:nvSpPr>
        <p:spPr/>
        <p:txBody>
          <a:bodyPr/>
          <a:lstStyle/>
          <a:p>
            <a:pPr algn="ctr"/>
            <a:r>
              <a:rPr lang="en-US" dirty="0"/>
              <a:t>Citation of Documentary</a:t>
            </a:r>
          </a:p>
        </p:txBody>
      </p:sp>
      <p:sp>
        <p:nvSpPr>
          <p:cNvPr id="2" name="Content Placeholder 1">
            <a:extLst>
              <a:ext uri="{FF2B5EF4-FFF2-40B4-BE49-F238E27FC236}">
                <a16:creationId xmlns:a16="http://schemas.microsoft.com/office/drawing/2014/main" id="{99DEB7AC-D949-2C4C-9CAA-C885835033A1}"/>
              </a:ext>
            </a:extLst>
          </p:cNvPr>
          <p:cNvSpPr>
            <a:spLocks noGrp="1"/>
          </p:cNvSpPr>
          <p:nvPr>
            <p:ph idx="1"/>
          </p:nvPr>
        </p:nvSpPr>
        <p:spPr>
          <a:xfrm>
            <a:off x="731520" y="1813560"/>
            <a:ext cx="7680960" cy="4221480"/>
          </a:xfrm>
        </p:spPr>
        <p:txBody>
          <a:bodyPr>
            <a:normAutofit/>
          </a:bodyPr>
          <a:lstStyle/>
          <a:p>
            <a:r>
              <a:rPr lang="en-US" dirty="0"/>
              <a:t>To cite a documentary properly, you must take the following pieces of information into consideration:</a:t>
            </a:r>
          </a:p>
          <a:p>
            <a:r>
              <a:rPr lang="en-US" dirty="0"/>
              <a:t>Name of the director(s) in the place of an author</a:t>
            </a:r>
          </a:p>
          <a:p>
            <a:r>
              <a:rPr lang="en-US" dirty="0"/>
              <a:t>If there is no director, someone else important (executive producer, host, writer, </a:t>
            </a:r>
            <a:r>
              <a:rPr lang="en-US" dirty="0" err="1"/>
              <a:t>etc</a:t>
            </a:r>
            <a:r>
              <a:rPr lang="en-US" dirty="0"/>
              <a:t>)</a:t>
            </a:r>
          </a:p>
          <a:p>
            <a:r>
              <a:rPr lang="en-US" dirty="0"/>
              <a:t>Publication date</a:t>
            </a:r>
          </a:p>
          <a:p>
            <a:r>
              <a:rPr lang="en-US" dirty="0"/>
              <a:t>Documentary title</a:t>
            </a:r>
          </a:p>
          <a:p>
            <a:r>
              <a:rPr lang="en-US" dirty="0"/>
              <a:t>Production company</a:t>
            </a:r>
          </a:p>
          <a:p>
            <a:r>
              <a:rPr lang="en-US" dirty="0"/>
              <a:t>URL of the site, database, or streaming service that the documentary was found on Name of the production company</a:t>
            </a:r>
          </a:p>
          <a:p>
            <a:pPr marL="0" indent="0">
              <a:buNone/>
            </a:pPr>
            <a:endParaRPr lang="en-US" dirty="0"/>
          </a:p>
        </p:txBody>
      </p:sp>
      <p:sp>
        <p:nvSpPr>
          <p:cNvPr id="4" name="Slide Number Placeholder 3">
            <a:extLst>
              <a:ext uri="{FF2B5EF4-FFF2-40B4-BE49-F238E27FC236}">
                <a16:creationId xmlns:a16="http://schemas.microsoft.com/office/drawing/2014/main" id="{D0E9191D-B113-754A-8D60-95C87CE79AF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193601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effectLst/>
              </a:rPr>
              <a:t>AV Reference Online  Documentary Single Production </a:t>
            </a:r>
            <a:endParaRPr lang="en-US" sz="3200" dirty="0"/>
          </a:p>
        </p:txBody>
      </p:sp>
      <p:sp>
        <p:nvSpPr>
          <p:cNvPr id="2" name="Content Placeholder 1"/>
          <p:cNvSpPr>
            <a:spLocks noGrp="1"/>
          </p:cNvSpPr>
          <p:nvPr>
            <p:ph idx="1"/>
          </p:nvPr>
        </p:nvSpPr>
        <p:spPr/>
        <p:txBody>
          <a:bodyPr>
            <a:normAutofit/>
          </a:bodyPr>
          <a:lstStyle/>
          <a:p>
            <a:pPr>
              <a:lnSpc>
                <a:spcPct val="200000"/>
              </a:lnSpc>
            </a:pPr>
            <a:r>
              <a:rPr lang="en-US" dirty="0"/>
              <a:t>Director, D. D. (Director). (Year of publication). </a:t>
            </a:r>
            <a:r>
              <a:rPr lang="en-US" i="1" dirty="0"/>
              <a:t>Title of  	documentary </a:t>
            </a:r>
            <a:r>
              <a:rPr lang="en-US" dirty="0"/>
              <a:t>[Documentary].  Production Company. 	https://</a:t>
            </a:r>
            <a:r>
              <a:rPr lang="en-US" dirty="0" err="1"/>
              <a:t>www.youtube.com</a:t>
            </a:r>
            <a:r>
              <a:rPr lang="en-US" dirty="0"/>
              <a:t>/</a:t>
            </a:r>
            <a:r>
              <a:rPr lang="en-US" dirty="0" err="1"/>
              <a:t>watch?v</a:t>
            </a:r>
            <a:r>
              <a:rPr lang="en-US" dirty="0"/>
              <a:t>=UVaFSbn6lKs</a:t>
            </a:r>
          </a:p>
          <a:p>
            <a:pPr>
              <a:lnSpc>
                <a:spcPct val="200000"/>
              </a:lnSpc>
            </a:pPr>
            <a:r>
              <a:rPr lang="en-US" dirty="0"/>
              <a:t>Cardozo, P. (Director). 	(2003). </a:t>
            </a:r>
            <a:r>
              <a:rPr lang="en-US" i="1" dirty="0"/>
              <a:t>Real lives of people with depression 	</a:t>
            </a:r>
            <a:r>
              <a:rPr lang="en-US" dirty="0"/>
              <a:t>[Documentary].  Honey Studios.	https://</a:t>
            </a:r>
            <a:r>
              <a:rPr lang="en-US" dirty="0" err="1"/>
              <a:t>www.youtube.com</a:t>
            </a:r>
            <a:r>
              <a:rPr lang="en-US" dirty="0"/>
              <a:t>/</a:t>
            </a:r>
            <a:r>
              <a:rPr lang="en-US" dirty="0" err="1"/>
              <a:t>watch?v</a:t>
            </a:r>
            <a:r>
              <a:rPr lang="en-US" dirty="0"/>
              <a:t>=UVaFSbn6lKs</a:t>
            </a:r>
          </a:p>
          <a:p>
            <a:pPr>
              <a:lnSpc>
                <a:spcPct val="200000"/>
              </a:lnSpc>
            </a:pPr>
            <a:endParaRPr lang="en-US" dirty="0"/>
          </a:p>
        </p:txBody>
      </p:sp>
      <p:sp>
        <p:nvSpPr>
          <p:cNvPr id="4" name="Slide Number Placeholder 3">
            <a:extLst>
              <a:ext uri="{FF2B5EF4-FFF2-40B4-BE49-F238E27FC236}">
                <a16:creationId xmlns:a16="http://schemas.microsoft.com/office/drawing/2014/main" id="{71D01685-820D-2E49-A39F-B362DD53F35B}"/>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290078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8E0C-0E94-C04C-8E29-27CC2BD90CEA}"/>
              </a:ext>
            </a:extLst>
          </p:cNvPr>
          <p:cNvSpPr>
            <a:spLocks noGrp="1"/>
          </p:cNvSpPr>
          <p:nvPr>
            <p:ph type="title"/>
          </p:nvPr>
        </p:nvSpPr>
        <p:spPr/>
        <p:txBody>
          <a:bodyPr/>
          <a:lstStyle/>
          <a:p>
            <a:pPr algn="ctr"/>
            <a:r>
              <a:rPr lang="en-US" dirty="0"/>
              <a:t>Documentary Reference Practice</a:t>
            </a:r>
          </a:p>
        </p:txBody>
      </p:sp>
      <p:sp>
        <p:nvSpPr>
          <p:cNvPr id="3" name="Content Placeholder 2">
            <a:extLst>
              <a:ext uri="{FF2B5EF4-FFF2-40B4-BE49-F238E27FC236}">
                <a16:creationId xmlns:a16="http://schemas.microsoft.com/office/drawing/2014/main" id="{A54FA498-A88A-1D4E-872D-41CA23305075}"/>
              </a:ext>
            </a:extLst>
          </p:cNvPr>
          <p:cNvSpPr>
            <a:spLocks noGrp="1"/>
          </p:cNvSpPr>
          <p:nvPr>
            <p:ph idx="1"/>
          </p:nvPr>
        </p:nvSpPr>
        <p:spPr/>
        <p:txBody>
          <a:bodyPr/>
          <a:lstStyle/>
          <a:p>
            <a:r>
              <a:rPr lang="en-US" dirty="0"/>
              <a:t>Go to Internet Movie Database and search up the film “Bipolar Rock ‘N Roller”</a:t>
            </a:r>
          </a:p>
          <a:p>
            <a:r>
              <a:rPr lang="en-US" dirty="0"/>
              <a:t>https://</a:t>
            </a:r>
            <a:r>
              <a:rPr lang="en-US" dirty="0" err="1"/>
              <a:t>www.imdb.com</a:t>
            </a:r>
            <a:r>
              <a:rPr lang="en-US" dirty="0"/>
              <a:t>/</a:t>
            </a:r>
          </a:p>
          <a:p>
            <a:r>
              <a:rPr lang="en-US" dirty="0"/>
              <a:t>Put into APA Style</a:t>
            </a:r>
          </a:p>
          <a:p>
            <a:endParaRPr lang="en-US" dirty="0"/>
          </a:p>
          <a:p>
            <a:pPr>
              <a:lnSpc>
                <a:spcPct val="150000"/>
              </a:lnSpc>
            </a:pPr>
            <a:r>
              <a:rPr lang="en-US" dirty="0"/>
              <a:t>Director, D. D. (Director). (Year of publication). </a:t>
            </a:r>
            <a:r>
              <a:rPr lang="en-US" i="1" dirty="0"/>
              <a:t>Title of  	documentary </a:t>
            </a:r>
            <a:r>
              <a:rPr lang="en-US" dirty="0"/>
              <a:t>[Documentary].  Production Company. 	https://</a:t>
            </a:r>
            <a:r>
              <a:rPr lang="en-US" dirty="0" err="1"/>
              <a:t>www.youtube.com</a:t>
            </a:r>
            <a:r>
              <a:rPr lang="en-US" dirty="0"/>
              <a:t>/</a:t>
            </a:r>
            <a:r>
              <a:rPr lang="en-US" dirty="0" err="1"/>
              <a:t>watch?v</a:t>
            </a:r>
            <a:r>
              <a:rPr lang="en-US" dirty="0"/>
              <a:t>=UVaFSbn6lKs</a:t>
            </a:r>
          </a:p>
          <a:p>
            <a:endParaRPr lang="en-US" dirty="0"/>
          </a:p>
          <a:p>
            <a:endParaRPr lang="en-US" dirty="0"/>
          </a:p>
        </p:txBody>
      </p:sp>
      <p:sp>
        <p:nvSpPr>
          <p:cNvPr id="4" name="Slide Number Placeholder 3">
            <a:extLst>
              <a:ext uri="{FF2B5EF4-FFF2-40B4-BE49-F238E27FC236}">
                <a16:creationId xmlns:a16="http://schemas.microsoft.com/office/drawing/2014/main" id="{7B59AE4C-C257-114A-8F44-16C7CEBC9813}"/>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112235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3E54-071D-814A-92C7-20DADB9344B1}"/>
              </a:ext>
            </a:extLst>
          </p:cNvPr>
          <p:cNvSpPr>
            <a:spLocks noGrp="1"/>
          </p:cNvSpPr>
          <p:nvPr>
            <p:ph type="title"/>
          </p:nvPr>
        </p:nvSpPr>
        <p:spPr/>
        <p:txBody>
          <a:bodyPr/>
          <a:lstStyle/>
          <a:p>
            <a:pPr algn="ctr"/>
            <a:r>
              <a:rPr lang="en-US" dirty="0"/>
              <a:t>Correct Format</a:t>
            </a:r>
          </a:p>
        </p:txBody>
      </p:sp>
      <p:sp>
        <p:nvSpPr>
          <p:cNvPr id="3" name="Content Placeholder 2">
            <a:extLst>
              <a:ext uri="{FF2B5EF4-FFF2-40B4-BE49-F238E27FC236}">
                <a16:creationId xmlns:a16="http://schemas.microsoft.com/office/drawing/2014/main" id="{E0DF773F-0507-1642-A241-12403D29C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B82800D-2984-344B-AAB3-D9A5E42604F1}"/>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23</a:t>
            </a:fld>
            <a:endParaRPr kumimoji="0" lang="en-US" dirty="0"/>
          </a:p>
        </p:txBody>
      </p:sp>
    </p:spTree>
    <p:extLst>
      <p:ext uri="{BB962C8B-B14F-4D97-AF65-F5344CB8AC3E}">
        <p14:creationId xmlns:p14="http://schemas.microsoft.com/office/powerpoint/2010/main" val="368207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8449-48B3-E248-AECA-97860CFEFD06}"/>
              </a:ext>
            </a:extLst>
          </p:cNvPr>
          <p:cNvSpPr>
            <a:spLocks noGrp="1"/>
          </p:cNvSpPr>
          <p:nvPr>
            <p:ph type="title"/>
          </p:nvPr>
        </p:nvSpPr>
        <p:spPr/>
        <p:txBody>
          <a:bodyPr/>
          <a:lstStyle/>
          <a:p>
            <a:pPr algn="ctr"/>
            <a:r>
              <a:rPr lang="en-US" dirty="0"/>
              <a:t>TV Series Episode or Webisode</a:t>
            </a:r>
          </a:p>
        </p:txBody>
      </p:sp>
      <p:sp>
        <p:nvSpPr>
          <p:cNvPr id="3" name="Content Placeholder 2">
            <a:extLst>
              <a:ext uri="{FF2B5EF4-FFF2-40B4-BE49-F238E27FC236}">
                <a16:creationId xmlns:a16="http://schemas.microsoft.com/office/drawing/2014/main" id="{DFD84120-E763-5345-A741-90C4A4EADF36}"/>
              </a:ext>
            </a:extLst>
          </p:cNvPr>
          <p:cNvSpPr>
            <a:spLocks noGrp="1"/>
          </p:cNvSpPr>
          <p:nvPr>
            <p:ph idx="1"/>
          </p:nvPr>
        </p:nvSpPr>
        <p:spPr/>
        <p:txBody>
          <a:bodyPr/>
          <a:lstStyle/>
          <a:p>
            <a:pPr>
              <a:lnSpc>
                <a:spcPct val="150000"/>
              </a:lnSpc>
            </a:pPr>
            <a:r>
              <a:rPr lang="en-US" dirty="0"/>
              <a:t>Writer, W. W. (Writer) &amp; Director, D. D. (Director). (Date of production). Title of episode (Season number, Episode number) [Description].  	In P. P. Producer (Executive Producer), Title of TV Series</a:t>
            </a:r>
            <a:r>
              <a:rPr lang="en-US"/>
              <a:t>. Production </a:t>
            </a:r>
            <a:r>
              <a:rPr lang="en-US" dirty="0"/>
              <a:t>Company.</a:t>
            </a:r>
          </a:p>
          <a:p>
            <a:pPr>
              <a:lnSpc>
                <a:spcPct val="150000"/>
              </a:lnSpc>
            </a:pPr>
            <a:r>
              <a:rPr lang="en-US" dirty="0"/>
              <a:t>Osmond, S. (Director).  (2013, May 9).  When anxiety attacks [</a:t>
            </a:r>
            <a:r>
              <a:rPr lang="en-US" i="1" dirty="0"/>
              <a:t>Television series episode</a:t>
            </a:r>
            <a:r>
              <a:rPr lang="en-US" dirty="0"/>
              <a:t>].  In S. </a:t>
            </a:r>
            <a:r>
              <a:rPr lang="en-US" dirty="0" err="1"/>
              <a:t>Gionas</a:t>
            </a:r>
            <a:r>
              <a:rPr lang="en-US" dirty="0"/>
              <a:t> (Producer), </a:t>
            </a:r>
            <a:r>
              <a:rPr lang="en-US" i="1" dirty="0"/>
              <a:t>The agenda with Steve </a:t>
            </a:r>
            <a:r>
              <a:rPr lang="en-US" i="1" dirty="0" err="1"/>
              <a:t>Paikin</a:t>
            </a:r>
            <a:r>
              <a:rPr lang="en-US" i="1" dirty="0"/>
              <a:t>.</a:t>
            </a:r>
            <a:r>
              <a:rPr lang="en-US" dirty="0"/>
              <a:t> TVO. </a:t>
            </a:r>
            <a:r>
              <a:rPr lang="en-US" u="sng" dirty="0">
                <a:hlinkClick r:id="rId3"/>
              </a:rPr>
              <a:t>https://www.tvo.org/video/programs/the-agenda-with-steve-paikin/when-anxiety-attacks</a:t>
            </a:r>
            <a:endParaRPr lang="en-US" dirty="0"/>
          </a:p>
        </p:txBody>
      </p:sp>
      <p:sp>
        <p:nvSpPr>
          <p:cNvPr id="4" name="Slide Number Placeholder 3">
            <a:extLst>
              <a:ext uri="{FF2B5EF4-FFF2-40B4-BE49-F238E27FC236}">
                <a16:creationId xmlns:a16="http://schemas.microsoft.com/office/drawing/2014/main" id="{F8D0BE1C-9806-9043-BF10-1ED45C5CCD3E}"/>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260334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6240"/>
            <a:ext cx="8229600" cy="623668"/>
          </a:xfrm>
        </p:spPr>
        <p:txBody>
          <a:bodyPr>
            <a:normAutofit fontScale="90000"/>
          </a:bodyPr>
          <a:lstStyle/>
          <a:p>
            <a:pPr algn="ctr"/>
            <a:r>
              <a:rPr lang="en-US" dirty="0">
                <a:effectLst/>
              </a:rPr>
              <a:t>Government Authors</a:t>
            </a:r>
            <a:endParaRPr lang="en-US" dirty="0"/>
          </a:p>
        </p:txBody>
      </p:sp>
      <p:sp>
        <p:nvSpPr>
          <p:cNvPr id="2" name="Content Placeholder 1"/>
          <p:cNvSpPr>
            <a:spLocks noGrp="1"/>
          </p:cNvSpPr>
          <p:nvPr>
            <p:ph idx="1"/>
          </p:nvPr>
        </p:nvSpPr>
        <p:spPr>
          <a:xfrm>
            <a:off x="457200" y="1019908"/>
            <a:ext cx="8229600" cy="5486400"/>
          </a:xfrm>
        </p:spPr>
        <p:txBody>
          <a:bodyPr>
            <a:normAutofit/>
          </a:bodyPr>
          <a:lstStyle/>
          <a:p>
            <a:pPr>
              <a:lnSpc>
                <a:spcPct val="150000"/>
              </a:lnSpc>
            </a:pPr>
            <a:r>
              <a:rPr lang="en-US" b="1" dirty="0">
                <a:solidFill>
                  <a:schemeClr val="tx2">
                    <a:lumMod val="75000"/>
                  </a:schemeClr>
                </a:solidFill>
              </a:rPr>
              <a:t>Online Publication</a:t>
            </a:r>
            <a:br>
              <a:rPr lang="en-US" dirty="0"/>
            </a:br>
            <a:r>
              <a:rPr lang="en-US" dirty="0"/>
              <a:t>U.S. Department of Health and Human Services, National 	Institutes of Health, National Institute of Mental Health. (2015). 	</a:t>
            </a:r>
            <a:r>
              <a:rPr lang="en-US" i="1" dirty="0"/>
              <a:t>NIMH strategic plan for research</a:t>
            </a:r>
            <a:r>
              <a:rPr lang="en-US" dirty="0"/>
              <a:t> (NIH Publication No. 02-	2650).  http://www.nimh.nih.gov/about/strategic-planning-	reports/index.shtml</a:t>
            </a:r>
          </a:p>
          <a:p>
            <a:pPr>
              <a:lnSpc>
                <a:spcPct val="150000"/>
              </a:lnSpc>
            </a:pPr>
            <a:r>
              <a:rPr lang="en-US" b="1" dirty="0">
                <a:solidFill>
                  <a:schemeClr val="tx2">
                    <a:lumMod val="75000"/>
                  </a:schemeClr>
                </a:solidFill>
              </a:rPr>
              <a:t>Web Page (with a retrieval date)</a:t>
            </a:r>
            <a:br>
              <a:rPr lang="en-US" dirty="0"/>
            </a:br>
            <a:r>
              <a:rPr lang="en-US" dirty="0"/>
              <a:t>National Institute of Mental Health (2013). </a:t>
            </a:r>
            <a:r>
              <a:rPr lang="en-US" i="1" dirty="0"/>
              <a:t>Eating disorders</a:t>
            </a:r>
            <a:r>
              <a:rPr lang="en-US" dirty="0"/>
              <a:t>. 	Retrieved March 20, 2015, from 	http://www.nimh.nih.gov/health/topics/eating-	disorders/index.shtml</a:t>
            </a:r>
          </a:p>
        </p:txBody>
      </p:sp>
      <p:sp>
        <p:nvSpPr>
          <p:cNvPr id="4" name="Slide Number Placeholder 3">
            <a:extLst>
              <a:ext uri="{FF2B5EF4-FFF2-40B4-BE49-F238E27FC236}">
                <a16:creationId xmlns:a16="http://schemas.microsoft.com/office/drawing/2014/main" id="{26E46015-6629-7540-8395-6A5F7835F87F}"/>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25</a:t>
            </a:fld>
            <a:endParaRPr kumimoji="0" lang="en-US" dirty="0"/>
          </a:p>
        </p:txBody>
      </p:sp>
    </p:spTree>
    <p:extLst>
      <p:ext uri="{BB962C8B-B14F-4D97-AF65-F5344CB8AC3E}">
        <p14:creationId xmlns:p14="http://schemas.microsoft.com/office/powerpoint/2010/main" val="162031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B139C-C6D4-3C4A-9586-60DC38E0C18B}"/>
              </a:ext>
            </a:extLst>
          </p:cNvPr>
          <p:cNvSpPr>
            <a:spLocks noGrp="1"/>
          </p:cNvSpPr>
          <p:nvPr>
            <p:ph type="title"/>
          </p:nvPr>
        </p:nvSpPr>
        <p:spPr/>
        <p:txBody>
          <a:bodyPr/>
          <a:lstStyle/>
          <a:p>
            <a:pPr algn="ctr"/>
            <a:r>
              <a:rPr lang="en-US" dirty="0"/>
              <a:t>Put in an in-text reference</a:t>
            </a:r>
          </a:p>
        </p:txBody>
      </p:sp>
      <p:sp>
        <p:nvSpPr>
          <p:cNvPr id="2" name="Content Placeholder 1">
            <a:extLst>
              <a:ext uri="{FF2B5EF4-FFF2-40B4-BE49-F238E27FC236}">
                <a16:creationId xmlns:a16="http://schemas.microsoft.com/office/drawing/2014/main" id="{6A809315-0DBE-B144-90DF-34E07CAFF08F}"/>
              </a:ext>
            </a:extLst>
          </p:cNvPr>
          <p:cNvSpPr>
            <a:spLocks noGrp="1"/>
          </p:cNvSpPr>
          <p:nvPr>
            <p:ph idx="1"/>
          </p:nvPr>
        </p:nvSpPr>
        <p:spPr>
          <a:xfrm>
            <a:off x="731520" y="1645920"/>
            <a:ext cx="7680960" cy="4389120"/>
          </a:xfrm>
        </p:spPr>
        <p:txBody>
          <a:bodyPr/>
          <a:lstStyle/>
          <a:p>
            <a:pPr marL="0" indent="0">
              <a:buNone/>
            </a:pPr>
            <a:endParaRPr lang="en-US" dirty="0"/>
          </a:p>
          <a:p>
            <a:pPr>
              <a:lnSpc>
                <a:spcPct val="150000"/>
              </a:lnSpc>
            </a:pPr>
            <a:r>
              <a:rPr lang="en-US" dirty="0"/>
              <a:t>National Institute of Mental Health (2013). </a:t>
            </a:r>
            <a:r>
              <a:rPr lang="en-US" i="1" dirty="0"/>
              <a:t>Eating disorders</a:t>
            </a:r>
            <a:r>
              <a:rPr lang="en-US" dirty="0"/>
              <a:t>. 	Retrieved March 20, 2013, from 	http://</a:t>
            </a:r>
            <a:r>
              <a:rPr lang="en-US" dirty="0" err="1"/>
              <a:t>www.nimh.nih.gov</a:t>
            </a:r>
            <a:r>
              <a:rPr lang="en-US" dirty="0"/>
              <a:t>/health/topics/eating-	disorders/</a:t>
            </a:r>
            <a:r>
              <a:rPr lang="en-US" dirty="0" err="1"/>
              <a:t>index.shtml</a:t>
            </a:r>
            <a:endParaRPr lang="en-US" dirty="0"/>
          </a:p>
          <a:p>
            <a:endParaRPr lang="en-US" dirty="0"/>
          </a:p>
          <a:p>
            <a:pPr>
              <a:lnSpc>
                <a:spcPct val="150000"/>
              </a:lnSpc>
            </a:pPr>
            <a:r>
              <a:rPr lang="en-US" dirty="0"/>
              <a:t>“Researchers are finding that eating disorders are caused by a complex interaction of genetic, biological, behavioral, psychological, and social factors.”</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AF687388-AEF4-9A4F-BA5B-3CCA1A3AF42C}"/>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26</a:t>
            </a:fld>
            <a:endParaRPr kumimoji="0" lang="en-US" dirty="0"/>
          </a:p>
        </p:txBody>
      </p:sp>
    </p:spTree>
    <p:extLst>
      <p:ext uri="{BB962C8B-B14F-4D97-AF65-F5344CB8AC3E}">
        <p14:creationId xmlns:p14="http://schemas.microsoft.com/office/powerpoint/2010/main" val="102505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38BCC-E68E-6C40-B1A8-FAB145C9BB69}"/>
              </a:ext>
            </a:extLst>
          </p:cNvPr>
          <p:cNvSpPr>
            <a:spLocks noGrp="1"/>
          </p:cNvSpPr>
          <p:nvPr>
            <p:ph type="title"/>
          </p:nvPr>
        </p:nvSpPr>
        <p:spPr/>
        <p:txBody>
          <a:bodyPr/>
          <a:lstStyle/>
          <a:p>
            <a:pPr algn="ctr"/>
            <a:r>
              <a:rPr lang="en-US" dirty="0"/>
              <a:t>Correct Possibilities</a:t>
            </a:r>
          </a:p>
        </p:txBody>
      </p:sp>
      <p:sp>
        <p:nvSpPr>
          <p:cNvPr id="2" name="Content Placeholder 1">
            <a:extLst>
              <a:ext uri="{FF2B5EF4-FFF2-40B4-BE49-F238E27FC236}">
                <a16:creationId xmlns:a16="http://schemas.microsoft.com/office/drawing/2014/main" id="{7D01F2F1-72B4-1B4A-A258-AC9F34BC7B49}"/>
              </a:ext>
            </a:extLst>
          </p:cNvPr>
          <p:cNvSpPr>
            <a:spLocks noGrp="1"/>
          </p:cNvSpPr>
          <p:nvPr>
            <p:ph idx="1"/>
          </p:nvPr>
        </p:nvSpPr>
        <p:spPr>
          <a:xfrm>
            <a:off x="731520" y="1828800"/>
            <a:ext cx="7680960" cy="4206240"/>
          </a:xfrm>
        </p:spPr>
        <p:txBody>
          <a:bodyPr/>
          <a:lstStyle/>
          <a:p>
            <a:pPr>
              <a:lnSpc>
                <a:spcPct val="150000"/>
              </a:lnSpc>
            </a:pPr>
            <a:endParaRPr lang="en-US" dirty="0"/>
          </a:p>
        </p:txBody>
      </p:sp>
      <p:sp>
        <p:nvSpPr>
          <p:cNvPr id="3" name="Slide Number Placeholder 2">
            <a:extLst>
              <a:ext uri="{FF2B5EF4-FFF2-40B4-BE49-F238E27FC236}">
                <a16:creationId xmlns:a16="http://schemas.microsoft.com/office/drawing/2014/main" id="{9C3CB4F6-9D90-3242-9724-CC9392267003}"/>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27</a:t>
            </a:fld>
            <a:endParaRPr kumimoji="0" lang="en-US" dirty="0"/>
          </a:p>
        </p:txBody>
      </p:sp>
    </p:spTree>
    <p:extLst>
      <p:ext uri="{BB962C8B-B14F-4D97-AF65-F5344CB8AC3E}">
        <p14:creationId xmlns:p14="http://schemas.microsoft.com/office/powerpoint/2010/main" val="153180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259080"/>
            <a:ext cx="7680960" cy="1264919"/>
          </a:xfrm>
        </p:spPr>
        <p:txBody>
          <a:bodyPr>
            <a:normAutofit/>
          </a:bodyPr>
          <a:lstStyle/>
          <a:p>
            <a:pPr algn="ctr"/>
            <a:r>
              <a:rPr lang="en-US" sz="3600" dirty="0">
                <a:effectLst/>
              </a:rPr>
              <a:t>Nonperiodical Web Document or Report</a:t>
            </a:r>
            <a:endParaRPr lang="en-US" sz="3600" dirty="0"/>
          </a:p>
        </p:txBody>
      </p:sp>
      <p:sp>
        <p:nvSpPr>
          <p:cNvPr id="2" name="Content Placeholder 1"/>
          <p:cNvSpPr>
            <a:spLocks noGrp="1"/>
          </p:cNvSpPr>
          <p:nvPr>
            <p:ph idx="1"/>
          </p:nvPr>
        </p:nvSpPr>
        <p:spPr>
          <a:xfrm>
            <a:off x="457200" y="1523999"/>
            <a:ext cx="8229600" cy="5114731"/>
          </a:xfrm>
        </p:spPr>
        <p:txBody>
          <a:bodyPr>
            <a:normAutofit lnSpcReduction="10000"/>
          </a:bodyPr>
          <a:lstStyle/>
          <a:p>
            <a:pPr>
              <a:lnSpc>
                <a:spcPct val="200000"/>
              </a:lnSpc>
            </a:pPr>
            <a:r>
              <a:rPr lang="en-US" dirty="0"/>
              <a:t>Author, A. A., &amp; Author, B. B. (Date of publication). Title of article. In </a:t>
            </a:r>
            <a:r>
              <a:rPr lang="en-US" i="1" dirty="0"/>
              <a:t>Title 	of larger document/website</a:t>
            </a:r>
            <a:r>
              <a:rPr lang="en-US" dirty="0"/>
              <a:t>. (Retrieval date if needed, from) 	http://Web address</a:t>
            </a:r>
          </a:p>
          <a:p>
            <a:pPr>
              <a:lnSpc>
                <a:spcPct val="200000"/>
              </a:lnSpc>
            </a:pPr>
            <a:r>
              <a:rPr lang="en-US" dirty="0" err="1"/>
              <a:t>Ratini</a:t>
            </a:r>
            <a:r>
              <a:rPr lang="en-US" dirty="0"/>
              <a:t> , M (2018). Painkillers and opioid use disorder.  </a:t>
            </a:r>
            <a:r>
              <a:rPr lang="en-US" i="1" dirty="0"/>
              <a:t>WebMD</a:t>
            </a:r>
            <a:r>
              <a:rPr lang="en-US" dirty="0"/>
              <a:t>. 	Retrieved July 25, 2019,  from https://www.webmd.com/mental-	health/addiction/painkillers-and-addiction-narcotic-abuse#2</a:t>
            </a:r>
          </a:p>
          <a:p>
            <a:pPr>
              <a:lnSpc>
                <a:spcPct val="200000"/>
              </a:lnSpc>
            </a:pPr>
            <a:r>
              <a:rPr lang="en-US" dirty="0"/>
              <a:t>Andrew. L. B.( 2014). Depression and suicide. In B. E. Brenner (Ed.) 	</a:t>
            </a:r>
            <a:r>
              <a:rPr lang="en-US" i="1" dirty="0"/>
              <a:t>Medscape.</a:t>
            </a:r>
            <a:r>
              <a:rPr lang="en-US" dirty="0"/>
              <a:t> Retrieved July 25 , 2019,  from 	http://emedicine.medscape.com/article/805459-overview</a:t>
            </a:r>
          </a:p>
          <a:p>
            <a:endParaRPr lang="en-US" dirty="0"/>
          </a:p>
        </p:txBody>
      </p:sp>
      <p:sp>
        <p:nvSpPr>
          <p:cNvPr id="4" name="Slide Number Placeholder 3">
            <a:extLst>
              <a:ext uri="{FF2B5EF4-FFF2-40B4-BE49-F238E27FC236}">
                <a16:creationId xmlns:a16="http://schemas.microsoft.com/office/drawing/2014/main" id="{1216EF37-4434-544E-BCBE-0601EB8EE76B}"/>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24973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Only Need the Reference Once in The Paragraph – Unintentional Plagiarism?</a:t>
            </a:r>
          </a:p>
        </p:txBody>
      </p:sp>
      <p:sp>
        <p:nvSpPr>
          <p:cNvPr id="2" name="Content Placeholder 1"/>
          <p:cNvSpPr>
            <a:spLocks noGrp="1"/>
          </p:cNvSpPr>
          <p:nvPr>
            <p:ph idx="1"/>
          </p:nvPr>
        </p:nvSpPr>
        <p:spPr/>
        <p:txBody>
          <a:bodyPr>
            <a:normAutofit fontScale="55000" lnSpcReduction="20000"/>
          </a:bodyPr>
          <a:lstStyle/>
          <a:p>
            <a:pPr marL="0" indent="0">
              <a:buNone/>
            </a:pPr>
            <a:r>
              <a:rPr lang="en-US" sz="2700" b="1" dirty="0"/>
              <a:t>Neurobiological</a:t>
            </a:r>
            <a:r>
              <a:rPr lang="en-US" sz="2700" dirty="0"/>
              <a:t> </a:t>
            </a:r>
            <a:endParaRPr lang="en-US" sz="2700" dirty="0">
              <a:solidFill>
                <a:srgbClr val="660066"/>
              </a:solidFill>
            </a:endParaRPr>
          </a:p>
          <a:p>
            <a:pPr marL="0" indent="0">
              <a:lnSpc>
                <a:spcPct val="120000"/>
              </a:lnSpc>
              <a:buNone/>
            </a:pPr>
            <a:r>
              <a:rPr lang="en-US" dirty="0">
                <a:solidFill>
                  <a:srgbClr val="660066"/>
                </a:solidFill>
              </a:rPr>
              <a:t>	</a:t>
            </a:r>
            <a:r>
              <a:rPr lang="en-US" sz="2800" dirty="0">
                <a:solidFill>
                  <a:srgbClr val="FF0000"/>
                </a:solidFill>
              </a:rPr>
              <a:t>Enright and Ibrahim (2010) </a:t>
            </a:r>
            <a:r>
              <a:rPr lang="en-US" sz="2800" dirty="0"/>
              <a:t>explain that there is a strong genetic link for eating disorders, such as AN.  In fact, they report that “heritability in twins is greater than 50%” </a:t>
            </a:r>
            <a:r>
              <a:rPr lang="en-US" sz="2800" dirty="0">
                <a:solidFill>
                  <a:srgbClr val="FF0000"/>
                </a:solidFill>
              </a:rPr>
              <a:t>(Enright &amp; Ibrahim, 2010, p. 347).  </a:t>
            </a:r>
            <a:r>
              <a:rPr lang="en-US" sz="2800" dirty="0"/>
              <a:t>This genetic vulnerability can, then, lead to “poor affect and impulse control or to an underlying neurotransmitter dysfunction” </a:t>
            </a:r>
            <a:r>
              <a:rPr lang="en-US" sz="2800" dirty="0">
                <a:solidFill>
                  <a:srgbClr val="FF0000"/>
                </a:solidFill>
              </a:rPr>
              <a:t>(Enright &amp; Ibrahim, 2010, p. 347)</a:t>
            </a:r>
            <a:r>
              <a:rPr lang="en-US" sz="2800" dirty="0"/>
              <a:t>.</a:t>
            </a:r>
          </a:p>
          <a:p>
            <a:pPr marL="0" indent="0">
              <a:lnSpc>
                <a:spcPct val="120000"/>
              </a:lnSpc>
              <a:buNone/>
            </a:pPr>
            <a:r>
              <a:rPr lang="en-US" sz="2800" b="1" dirty="0"/>
              <a:t>Neurobiological</a:t>
            </a:r>
            <a:r>
              <a:rPr lang="en-US" sz="2800" dirty="0"/>
              <a:t> </a:t>
            </a:r>
          </a:p>
          <a:p>
            <a:pPr marL="0" indent="0">
              <a:lnSpc>
                <a:spcPct val="120000"/>
              </a:lnSpc>
              <a:buNone/>
            </a:pPr>
            <a:r>
              <a:rPr lang="en-US" sz="2800" dirty="0">
                <a:solidFill>
                  <a:srgbClr val="660066"/>
                </a:solidFill>
              </a:rPr>
              <a:t>	</a:t>
            </a:r>
            <a:r>
              <a:rPr lang="en-US" sz="2800" dirty="0">
                <a:solidFill>
                  <a:srgbClr val="FF0000"/>
                </a:solidFill>
              </a:rPr>
              <a:t>Enright and Ibrahim (2010) </a:t>
            </a:r>
            <a:r>
              <a:rPr lang="en-US" sz="2800" dirty="0"/>
              <a:t>contend that individuals with eating discords, such as AN, are likely to “exhibit personality traits of perfectionism, obsessive compulsiveness, and dysphoric mood” </a:t>
            </a:r>
            <a:r>
              <a:rPr lang="en-US" sz="2800" dirty="0">
                <a:solidFill>
                  <a:srgbClr val="FF0000"/>
                </a:solidFill>
              </a:rPr>
              <a:t>(Enright &amp; Ibrahim, 2010, p. 347)</a:t>
            </a:r>
            <a:r>
              <a:rPr lang="en-US" sz="2800" dirty="0"/>
              <a:t>.</a:t>
            </a:r>
            <a:r>
              <a:rPr lang="en-US" sz="2800" dirty="0">
                <a:solidFill>
                  <a:srgbClr val="660066"/>
                </a:solidFill>
              </a:rPr>
              <a:t>  </a:t>
            </a:r>
            <a:r>
              <a:rPr lang="en-US" sz="2800" dirty="0"/>
              <a:t>These personality traits are likely to be found alongside changed levels of brain serotonin in individuals with AN which, then, contribute to “dysregulation of appetite, mood, and impulse control” </a:t>
            </a:r>
            <a:r>
              <a:rPr lang="en-US" sz="2800" dirty="0">
                <a:solidFill>
                  <a:srgbClr val="FF0000"/>
                </a:solidFill>
              </a:rPr>
              <a:t>(Enright &amp; Ibrahim, 2010, p. 347)</a:t>
            </a:r>
            <a:r>
              <a:rPr lang="en-US" sz="2800" dirty="0"/>
              <a:t>.</a:t>
            </a:r>
          </a:p>
          <a:p>
            <a:pPr marL="0" indent="0">
              <a:buNone/>
            </a:pPr>
            <a:r>
              <a:rPr lang="en-US" dirty="0"/>
              <a:t> </a:t>
            </a:r>
          </a:p>
        </p:txBody>
      </p:sp>
      <p:sp>
        <p:nvSpPr>
          <p:cNvPr id="4" name="Slide Number Placeholder 3">
            <a:extLst>
              <a:ext uri="{FF2B5EF4-FFF2-40B4-BE49-F238E27FC236}">
                <a16:creationId xmlns:a16="http://schemas.microsoft.com/office/drawing/2014/main" id="{59A54D49-29B1-514F-A1B8-50CD89690003}"/>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1015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33046"/>
          </a:xfrm>
        </p:spPr>
        <p:txBody>
          <a:bodyPr>
            <a:normAutofit fontScale="90000"/>
          </a:bodyPr>
          <a:lstStyle/>
          <a:p>
            <a:pPr algn="ctr"/>
            <a:r>
              <a:rPr lang="en-US" dirty="0"/>
              <a:t>Title Page</a:t>
            </a:r>
          </a:p>
        </p:txBody>
      </p:sp>
      <p:sp>
        <p:nvSpPr>
          <p:cNvPr id="2" name="Slide Number Placeholder 1">
            <a:extLst>
              <a:ext uri="{FF2B5EF4-FFF2-40B4-BE49-F238E27FC236}">
                <a16:creationId xmlns:a16="http://schemas.microsoft.com/office/drawing/2014/main" id="{7C916C0B-2031-3247-8B3D-FB5DA87C5C05}"/>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a:t>
            </a:fld>
            <a:endParaRPr kumimoji="0" lang="en-US" dirty="0"/>
          </a:p>
        </p:txBody>
      </p:sp>
      <p:pic>
        <p:nvPicPr>
          <p:cNvPr id="1026" name="Picture 2" descr="https://www.simplypsychology.org/apa-title-page-student.png">
            <a:extLst>
              <a:ext uri="{FF2B5EF4-FFF2-40B4-BE49-F238E27FC236}">
                <a16:creationId xmlns:a16="http://schemas.microsoft.com/office/drawing/2014/main" id="{C52381C3-0BC0-074F-9994-D03C2184DA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3299" y="785446"/>
            <a:ext cx="6962095" cy="58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31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A3709-B855-644C-8D41-D24965E112EC}"/>
              </a:ext>
            </a:extLst>
          </p:cNvPr>
          <p:cNvSpPr>
            <a:spLocks noGrp="1"/>
          </p:cNvSpPr>
          <p:nvPr>
            <p:ph type="title"/>
          </p:nvPr>
        </p:nvSpPr>
        <p:spPr/>
        <p:txBody>
          <a:bodyPr/>
          <a:lstStyle/>
          <a:p>
            <a:pPr algn="ctr"/>
            <a:r>
              <a:rPr lang="en-US" dirty="0"/>
              <a:t>Paragraph Hints </a:t>
            </a:r>
          </a:p>
        </p:txBody>
      </p:sp>
      <p:sp>
        <p:nvSpPr>
          <p:cNvPr id="2" name="Content Placeholder 1">
            <a:extLst>
              <a:ext uri="{FF2B5EF4-FFF2-40B4-BE49-F238E27FC236}">
                <a16:creationId xmlns:a16="http://schemas.microsoft.com/office/drawing/2014/main" id="{7D4691F2-4914-A943-B91D-F7E62F3B3705}"/>
              </a:ext>
            </a:extLst>
          </p:cNvPr>
          <p:cNvSpPr>
            <a:spLocks noGrp="1"/>
          </p:cNvSpPr>
          <p:nvPr>
            <p:ph idx="1"/>
          </p:nvPr>
        </p:nvSpPr>
        <p:spPr/>
        <p:txBody>
          <a:bodyPr>
            <a:normAutofit/>
          </a:bodyPr>
          <a:lstStyle/>
          <a:p>
            <a:r>
              <a:rPr lang="en-US" dirty="0"/>
              <a:t>Body paragraphs should be 5 to 8 sentences, but not longer than 10 sentences.  You might occasionally need to include a shorter 3 sentence paragraph but this should be rare.</a:t>
            </a:r>
          </a:p>
          <a:p>
            <a:r>
              <a:rPr lang="en-US" dirty="0"/>
              <a:t>Avoid run-on sentences…. also known as fused sentences. This occurs when two complete sentences are squashed together without using a coordinating conjunction or proper punctuation, such as a period or a semicolon. APA requires concise writing.</a:t>
            </a:r>
          </a:p>
          <a:p>
            <a:r>
              <a:rPr lang="en-US" dirty="0"/>
              <a:t>Do not put an extra “double space” between paragraphs.  Every line in an APA document is double spaced.</a:t>
            </a:r>
          </a:p>
          <a:p>
            <a:endParaRPr lang="en-US" dirty="0"/>
          </a:p>
        </p:txBody>
      </p:sp>
      <p:sp>
        <p:nvSpPr>
          <p:cNvPr id="4" name="Slide Number Placeholder 3">
            <a:extLst>
              <a:ext uri="{FF2B5EF4-FFF2-40B4-BE49-F238E27FC236}">
                <a16:creationId xmlns:a16="http://schemas.microsoft.com/office/drawing/2014/main" id="{0F762754-C663-664B-9891-30A895256058}"/>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63280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Our Textbook – Put Into APA</a:t>
            </a:r>
            <a:br>
              <a:rPr lang="en-US" dirty="0"/>
            </a:br>
            <a:r>
              <a:rPr lang="en-US" dirty="0"/>
              <a:t>(pay attention to capitalization and </a:t>
            </a:r>
            <a:r>
              <a:rPr lang="en-US" i="1" dirty="0"/>
              <a:t>italics</a:t>
            </a:r>
            <a:r>
              <a:rPr lang="en-US" dirty="0"/>
              <a:t>)</a:t>
            </a:r>
          </a:p>
        </p:txBody>
      </p:sp>
      <p:sp>
        <p:nvSpPr>
          <p:cNvPr id="2" name="Content Placeholder 1"/>
          <p:cNvSpPr>
            <a:spLocks noGrp="1"/>
          </p:cNvSpPr>
          <p:nvPr>
            <p:ph idx="1"/>
          </p:nvPr>
        </p:nvSpPr>
        <p:spPr/>
        <p:txBody>
          <a:bodyPr/>
          <a:lstStyle/>
          <a:p>
            <a:r>
              <a:rPr lang="en-US" dirty="0"/>
              <a:t>Go to Chapter 3 and attempt to put into this format</a:t>
            </a:r>
          </a:p>
          <a:p>
            <a:pPr>
              <a:lnSpc>
                <a:spcPct val="200000"/>
              </a:lnSpc>
            </a:pPr>
            <a:r>
              <a:rPr lang="en-US" dirty="0"/>
              <a:t>Chapter Author, A. A., &amp; Chapter Author, B. B. (Year of 	publication). Title of chapter. In A. A. Editor &amp; B. B. Editor 	(Eds.), </a:t>
            </a:r>
            <a:r>
              <a:rPr lang="en-US" i="1" dirty="0"/>
              <a:t>Title of book</a:t>
            </a:r>
            <a:r>
              <a:rPr lang="en-US" dirty="0"/>
              <a:t> (edition, pages of chapter). Publisher 	Name.</a:t>
            </a:r>
          </a:p>
          <a:p>
            <a:endParaRPr lang="en-US" dirty="0"/>
          </a:p>
        </p:txBody>
      </p:sp>
      <p:sp>
        <p:nvSpPr>
          <p:cNvPr id="4" name="Slide Number Placeholder 3">
            <a:extLst>
              <a:ext uri="{FF2B5EF4-FFF2-40B4-BE49-F238E27FC236}">
                <a16:creationId xmlns:a16="http://schemas.microsoft.com/office/drawing/2014/main" id="{18EB685E-7573-A843-BEC5-B7DC5EFC5071}"/>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5671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0EDDE7C-B1A6-7B4B-B116-1E793210961A}"/>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367320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6A88-9DFC-8D45-9FEC-D7BE380F084A}"/>
              </a:ext>
            </a:extLst>
          </p:cNvPr>
          <p:cNvSpPr>
            <a:spLocks noGrp="1"/>
          </p:cNvSpPr>
          <p:nvPr>
            <p:ph type="title"/>
          </p:nvPr>
        </p:nvSpPr>
        <p:spPr/>
        <p:txBody>
          <a:bodyPr/>
          <a:lstStyle/>
          <a:p>
            <a:pPr algn="ctr"/>
            <a:r>
              <a:rPr lang="en-US" dirty="0"/>
              <a:t>Journal Articles</a:t>
            </a:r>
          </a:p>
        </p:txBody>
      </p:sp>
      <p:sp>
        <p:nvSpPr>
          <p:cNvPr id="3" name="Content Placeholder 2">
            <a:extLst>
              <a:ext uri="{FF2B5EF4-FFF2-40B4-BE49-F238E27FC236}">
                <a16:creationId xmlns:a16="http://schemas.microsoft.com/office/drawing/2014/main" id="{BD3C7137-75AC-C64C-8CA6-A6BDF3FF13D6}"/>
              </a:ext>
            </a:extLst>
          </p:cNvPr>
          <p:cNvSpPr>
            <a:spLocks noGrp="1"/>
          </p:cNvSpPr>
          <p:nvPr>
            <p:ph idx="1"/>
          </p:nvPr>
        </p:nvSpPr>
        <p:spPr/>
        <p:txBody>
          <a:bodyPr>
            <a:normAutofit fontScale="92500"/>
          </a:bodyPr>
          <a:lstStyle/>
          <a:p>
            <a:r>
              <a:rPr lang="en-US" sz="2400" dirty="0"/>
              <a:t>Author, A. A., &amp; Author, B. B. (year of publication).  Title of article.  </a:t>
            </a:r>
            <a:r>
              <a:rPr lang="en-US" sz="2400" i="1" dirty="0">
                <a:solidFill>
                  <a:srgbClr val="C00000"/>
                </a:solidFill>
              </a:rPr>
              <a:t>Title of Journal, volume number</a:t>
            </a:r>
            <a:r>
              <a:rPr lang="en-US" sz="2400" dirty="0"/>
              <a:t>(issue number if available), page numbers. http:doiaddress</a:t>
            </a:r>
          </a:p>
          <a:p>
            <a:endParaRPr lang="en-US" sz="2400" dirty="0"/>
          </a:p>
          <a:p>
            <a:r>
              <a:rPr lang="en-US" sz="2400" dirty="0"/>
              <a:t>Note: no capitalization of the article title but the journal title keeps capitalization just as it appears on the website or journal itself</a:t>
            </a:r>
          </a:p>
          <a:p>
            <a:r>
              <a:rPr lang="en-US" sz="2400" dirty="0">
                <a:solidFill>
                  <a:srgbClr val="C00000"/>
                </a:solidFill>
              </a:rPr>
              <a:t>You don’t put it in red, </a:t>
            </a:r>
            <a:r>
              <a:rPr lang="en-US" sz="2400" dirty="0"/>
              <a:t>red indicates what is italicized in this reference which is the title of the journal ant the volume number.</a:t>
            </a:r>
          </a:p>
          <a:p>
            <a:endParaRPr lang="en-US" dirty="0"/>
          </a:p>
        </p:txBody>
      </p:sp>
      <p:sp>
        <p:nvSpPr>
          <p:cNvPr id="4" name="Slide Number Placeholder 3">
            <a:extLst>
              <a:ext uri="{FF2B5EF4-FFF2-40B4-BE49-F238E27FC236}">
                <a16:creationId xmlns:a16="http://schemas.microsoft.com/office/drawing/2014/main" id="{CC3B4A67-5200-3640-92B2-879B6A854090}"/>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542283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9FD5-1893-964F-BC6A-50A610CB352A}"/>
              </a:ext>
            </a:extLst>
          </p:cNvPr>
          <p:cNvSpPr>
            <a:spLocks noGrp="1"/>
          </p:cNvSpPr>
          <p:nvPr>
            <p:ph type="title"/>
          </p:nvPr>
        </p:nvSpPr>
        <p:spPr>
          <a:xfrm>
            <a:off x="731520" y="289560"/>
            <a:ext cx="7680960" cy="594360"/>
          </a:xfrm>
        </p:spPr>
        <p:txBody>
          <a:bodyPr>
            <a:normAutofit fontScale="90000"/>
          </a:bodyPr>
          <a:lstStyle/>
          <a:p>
            <a:pPr algn="ctr"/>
            <a:r>
              <a:rPr lang="en-US" dirty="0"/>
              <a:t>Examples</a:t>
            </a:r>
          </a:p>
        </p:txBody>
      </p:sp>
      <p:sp>
        <p:nvSpPr>
          <p:cNvPr id="3" name="Content Placeholder 2">
            <a:extLst>
              <a:ext uri="{FF2B5EF4-FFF2-40B4-BE49-F238E27FC236}">
                <a16:creationId xmlns:a16="http://schemas.microsoft.com/office/drawing/2014/main" id="{B12D0596-5BB7-3C41-8F9F-2F94200EDBEC}"/>
              </a:ext>
            </a:extLst>
          </p:cNvPr>
          <p:cNvSpPr>
            <a:spLocks noGrp="1"/>
          </p:cNvSpPr>
          <p:nvPr>
            <p:ph idx="1"/>
          </p:nvPr>
        </p:nvSpPr>
        <p:spPr>
          <a:xfrm>
            <a:off x="731520" y="1082040"/>
            <a:ext cx="7680960" cy="4953000"/>
          </a:xfrm>
        </p:spPr>
        <p:txBody>
          <a:bodyPr>
            <a:normAutofit/>
          </a:bodyPr>
          <a:lstStyle/>
          <a:p>
            <a:r>
              <a:rPr lang="en-US" sz="2000" b="1" dirty="0">
                <a:solidFill>
                  <a:schemeClr val="accent1">
                    <a:lumMod val="75000"/>
                  </a:schemeClr>
                </a:solidFill>
                <a:latin typeface="Times New Roman" panose="02020603050405020304" pitchFamily="18" charset="0"/>
                <a:cs typeface="Times New Roman" panose="02020603050405020304" pitchFamily="18" charset="0"/>
              </a:rPr>
              <a:t>Example with 21+ authors</a:t>
            </a:r>
          </a:p>
          <a:p>
            <a:pPr marL="0" indent="0">
              <a:buNone/>
            </a:pPr>
            <a:r>
              <a:rPr lang="en-US" sz="2000" dirty="0" err="1">
                <a:latin typeface="Times New Roman" panose="02020603050405020304" pitchFamily="18" charset="0"/>
                <a:cs typeface="Times New Roman" panose="02020603050405020304" pitchFamily="18" charset="0"/>
              </a:rPr>
              <a:t>Kalnay</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Kanamitsu</a:t>
            </a:r>
            <a:r>
              <a:rPr lang="en-US" sz="2000" dirty="0">
                <a:latin typeface="Times New Roman" panose="02020603050405020304" pitchFamily="18" charset="0"/>
                <a:cs typeface="Times New Roman" panose="02020603050405020304" pitchFamily="18" charset="0"/>
              </a:rPr>
              <a:t>, M., Kistler, R., Collins, W., </a:t>
            </a:r>
            <a:r>
              <a:rPr lang="en-US" sz="2000" dirty="0" err="1">
                <a:latin typeface="Times New Roman" panose="02020603050405020304" pitchFamily="18" charset="0"/>
                <a:cs typeface="Times New Roman" panose="02020603050405020304" pitchFamily="18" charset="0"/>
              </a:rPr>
              <a:t>Deaven</a:t>
            </a:r>
            <a:r>
              <a:rPr lang="en-US" sz="2000" dirty="0">
                <a:latin typeface="Times New Roman" panose="02020603050405020304" pitchFamily="18" charset="0"/>
                <a:cs typeface="Times New Roman" panose="02020603050405020304" pitchFamily="18" charset="0"/>
              </a:rPr>
              <a:t>, D., </a:t>
            </a:r>
            <a:r>
              <a:rPr lang="en-US" sz="2000" dirty="0" err="1">
                <a:latin typeface="Times New Roman" panose="02020603050405020304" pitchFamily="18" charset="0"/>
                <a:cs typeface="Times New Roman" panose="02020603050405020304" pitchFamily="18" charset="0"/>
              </a:rPr>
              <a:t>Gandin</a:t>
            </a:r>
            <a:r>
              <a:rPr lang="en-US" sz="2000" dirty="0">
                <a:latin typeface="Times New Roman" panose="02020603050405020304" pitchFamily="18" charset="0"/>
                <a:cs typeface="Times New Roman" panose="02020603050405020304" pitchFamily="18" charset="0"/>
              </a:rPr>
              <a:t>, 	L., Iredell, M., </a:t>
            </a:r>
            <a:r>
              <a:rPr lang="en-US" sz="2000" dirty="0" err="1">
                <a:latin typeface="Times New Roman" panose="02020603050405020304" pitchFamily="18" charset="0"/>
                <a:cs typeface="Times New Roman" panose="02020603050405020304" pitchFamily="18" charset="0"/>
              </a:rPr>
              <a:t>Saha</a:t>
            </a:r>
            <a:r>
              <a:rPr lang="en-US" sz="2000" dirty="0">
                <a:latin typeface="Times New Roman" panose="02020603050405020304" pitchFamily="18" charset="0"/>
                <a:cs typeface="Times New Roman" panose="02020603050405020304" pitchFamily="18" charset="0"/>
              </a:rPr>
              <a:t>, S., White, G., </a:t>
            </a:r>
            <a:r>
              <a:rPr lang="en-US" sz="2000" dirty="0" err="1">
                <a:latin typeface="Times New Roman" panose="02020603050405020304" pitchFamily="18" charset="0"/>
                <a:cs typeface="Times New Roman" panose="02020603050405020304" pitchFamily="18" charset="0"/>
              </a:rPr>
              <a:t>Woollen</a:t>
            </a:r>
            <a:r>
              <a:rPr lang="en-US" sz="2000" dirty="0">
                <a:latin typeface="Times New Roman" panose="02020603050405020304" pitchFamily="18" charset="0"/>
                <a:cs typeface="Times New Roman" panose="02020603050405020304" pitchFamily="18" charset="0"/>
              </a:rPr>
              <a:t>, J., Zhu, Y., 	</a:t>
            </a:r>
            <a:r>
              <a:rPr lang="en-US" sz="2000" dirty="0" err="1">
                <a:latin typeface="Times New Roman" panose="02020603050405020304" pitchFamily="18" charset="0"/>
                <a:cs typeface="Times New Roman" panose="02020603050405020304" pitchFamily="18" charset="0"/>
              </a:rPr>
              <a:t>Chelliah</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Ebisuzaki</a:t>
            </a:r>
            <a:r>
              <a:rPr lang="en-US" sz="2000" dirty="0">
                <a:latin typeface="Times New Roman" panose="02020603050405020304" pitchFamily="18" charset="0"/>
                <a:cs typeface="Times New Roman" panose="02020603050405020304" pitchFamily="18" charset="0"/>
              </a:rPr>
              <a:t>, W., Higgins, W., </a:t>
            </a:r>
            <a:r>
              <a:rPr lang="en-US" sz="2000" dirty="0" err="1">
                <a:latin typeface="Times New Roman" panose="02020603050405020304" pitchFamily="18" charset="0"/>
                <a:cs typeface="Times New Roman" panose="02020603050405020304" pitchFamily="18" charset="0"/>
              </a:rPr>
              <a:t>Janowiak</a:t>
            </a:r>
            <a:r>
              <a:rPr lang="en-US" sz="2000" dirty="0">
                <a:latin typeface="Times New Roman" panose="02020603050405020304" pitchFamily="18" charset="0"/>
                <a:cs typeface="Times New Roman" panose="02020603050405020304" pitchFamily="18" charset="0"/>
              </a:rPr>
              <a:t>, J., Mo, K. 	C., </a:t>
            </a:r>
            <a:r>
              <a:rPr lang="en-US" sz="2000" dirty="0" err="1">
                <a:latin typeface="Times New Roman" panose="02020603050405020304" pitchFamily="18" charset="0"/>
                <a:cs typeface="Times New Roman" panose="02020603050405020304" pitchFamily="18" charset="0"/>
              </a:rPr>
              <a:t>Ropelewski</a:t>
            </a:r>
            <a:r>
              <a:rPr lang="en-US" sz="2000" dirty="0">
                <a:latin typeface="Times New Roman" panose="02020603050405020304" pitchFamily="18" charset="0"/>
                <a:cs typeface="Times New Roman" panose="02020603050405020304" pitchFamily="18" charset="0"/>
              </a:rPr>
              <a:t>, C., Wang, J., </a:t>
            </a:r>
            <a:r>
              <a:rPr lang="en-US" sz="2000" dirty="0" err="1">
                <a:latin typeface="Times New Roman" panose="02020603050405020304" pitchFamily="18" charset="0"/>
                <a:cs typeface="Times New Roman" panose="02020603050405020304" pitchFamily="18" charset="0"/>
              </a:rPr>
              <a:t>Leetmaa</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 . . </a:t>
            </a:r>
            <a:r>
              <a:rPr lang="en-US" sz="2000" dirty="0">
                <a:latin typeface="Times New Roman" panose="02020603050405020304" pitchFamily="18" charset="0"/>
                <a:cs typeface="Times New Roman" panose="02020603050405020304" pitchFamily="18" charset="0"/>
              </a:rPr>
              <a:t>Joseph, D. 	(1996). The NCEP/NCAR 40-year reanalysis project. </a:t>
            </a:r>
            <a:r>
              <a:rPr lang="en-US" sz="2000" i="1" dirty="0">
                <a:latin typeface="Times New Roman" panose="02020603050405020304" pitchFamily="18" charset="0"/>
                <a:cs typeface="Times New Roman" panose="02020603050405020304" pitchFamily="18" charset="0"/>
              </a:rPr>
              <a:t>Bulletin of 	the American Meteorological Society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77</a:t>
            </a:r>
            <a:r>
              <a:rPr lang="en-US" sz="2000" dirty="0">
                <a:latin typeface="Times New Roman" panose="02020603050405020304" pitchFamily="18" charset="0"/>
                <a:cs typeface="Times New Roman" panose="02020603050405020304" pitchFamily="18" charset="0"/>
              </a:rPr>
              <a:t>(3), 437–471</a:t>
            </a:r>
            <a:r>
              <a:rPr lang="en-US" sz="2000" dirty="0">
                <a:solidFill>
                  <a:schemeClr val="accent3"/>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https://doi.org/10.1175/1520-</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0477(1996)077%3C0437:TNYRP%3E2.0.CO;2</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e articles:</a:t>
            </a:r>
          </a:p>
          <a:p>
            <a:pPr marL="0" indent="0">
              <a:buNone/>
            </a:pPr>
            <a:r>
              <a:rPr lang="en-US" sz="2000" dirty="0">
                <a:latin typeface="Times New Roman" panose="02020603050405020304" pitchFamily="18" charset="0"/>
                <a:cs typeface="Times New Roman" panose="02020603050405020304" pitchFamily="18" charset="0"/>
              </a:rPr>
              <a:t>   Burin, D., </a:t>
            </a:r>
            <a:r>
              <a:rPr lang="en-US" sz="2000" dirty="0" err="1">
                <a:latin typeface="Times New Roman" panose="02020603050405020304" pitchFamily="18" charset="0"/>
                <a:cs typeface="Times New Roman" panose="02020603050405020304" pitchFamily="18" charset="0"/>
              </a:rPr>
              <a:t>Kilteni</a:t>
            </a:r>
            <a:r>
              <a:rPr lang="en-US" sz="2000" dirty="0">
                <a:latin typeface="Times New Roman" panose="02020603050405020304" pitchFamily="18" charset="0"/>
                <a:cs typeface="Times New Roman" panose="02020603050405020304" pitchFamily="18" charset="0"/>
              </a:rPr>
              <a:t>, K., </a:t>
            </a:r>
            <a:r>
              <a:rPr lang="en-US" sz="2000" dirty="0" err="1">
                <a:latin typeface="Times New Roman" panose="02020603050405020304" pitchFamily="18" charset="0"/>
                <a:cs typeface="Times New Roman" panose="02020603050405020304" pitchFamily="18" charset="0"/>
              </a:rPr>
              <a:t>Rabuffetti</a:t>
            </a:r>
            <a:r>
              <a:rPr lang="en-US" sz="2000" dirty="0">
                <a:latin typeface="Times New Roman" panose="02020603050405020304" pitchFamily="18" charset="0"/>
                <a:cs typeface="Times New Roman" panose="02020603050405020304" pitchFamily="18" charset="0"/>
              </a:rPr>
              <a:t>, M., Slater, M., &amp; Pia, L. (2019). 	Body ownership increases the interference between observed 	and executed movements. </a:t>
            </a:r>
            <a:r>
              <a:rPr lang="en-US" sz="2000" i="1" dirty="0" err="1">
                <a:latin typeface="Times New Roman" panose="02020603050405020304" pitchFamily="18" charset="0"/>
                <a:cs typeface="Times New Roman" panose="02020603050405020304" pitchFamily="18" charset="0"/>
              </a:rPr>
              <a:t>Plos</a:t>
            </a:r>
            <a:r>
              <a:rPr lang="en-US" sz="2000" i="1" dirty="0">
                <a:latin typeface="Times New Roman" panose="02020603050405020304" pitchFamily="18" charset="0"/>
                <a:cs typeface="Times New Roman" panose="02020603050405020304" pitchFamily="18" charset="0"/>
              </a:rPr>
              <a:t> One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(1),  Article e0209899. 	</a:t>
            </a:r>
            <a:r>
              <a:rPr lang="en-US" sz="2000" u="sng" dirty="0">
                <a:latin typeface="Times New Roman" panose="02020603050405020304" pitchFamily="18" charset="0"/>
                <a:cs typeface="Times New Roman" panose="02020603050405020304" pitchFamily="18" charset="0"/>
              </a:rPr>
              <a:t>https://</a:t>
            </a:r>
            <a:r>
              <a:rPr lang="en-US" sz="2000" u="sng" dirty="0" err="1">
                <a:latin typeface="Times New Roman" panose="02020603050405020304" pitchFamily="18" charset="0"/>
                <a:cs typeface="Times New Roman" panose="02020603050405020304" pitchFamily="18" charset="0"/>
              </a:rPr>
              <a:t>doi.org</a:t>
            </a:r>
            <a:r>
              <a:rPr lang="en-US" sz="2000" u="sng" dirty="0">
                <a:latin typeface="Times New Roman" panose="02020603050405020304" pitchFamily="18" charset="0"/>
                <a:cs typeface="Times New Roman" panose="02020603050405020304" pitchFamily="18" charset="0"/>
              </a:rPr>
              <a:t>/10.1371/journal.pone.0209899</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007AABB-4688-BA40-946D-17011724512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34</a:t>
            </a:fld>
            <a:endParaRPr kumimoji="0" lang="en-US" dirty="0"/>
          </a:p>
        </p:txBody>
      </p:sp>
    </p:spTree>
    <p:extLst>
      <p:ext uri="{BB962C8B-B14F-4D97-AF65-F5344CB8AC3E}">
        <p14:creationId xmlns:p14="http://schemas.microsoft.com/office/powerpoint/2010/main" val="1155153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896646"/>
          </a:xfrm>
        </p:spPr>
        <p:txBody>
          <a:bodyPr/>
          <a:lstStyle/>
          <a:p>
            <a:pPr algn="ctr"/>
            <a:r>
              <a:rPr lang="en-US" dirty="0"/>
              <a:t>Let’s Find the Errors</a:t>
            </a:r>
          </a:p>
        </p:txBody>
      </p:sp>
      <p:sp>
        <p:nvSpPr>
          <p:cNvPr id="2" name="Content Placeholder 1"/>
          <p:cNvSpPr>
            <a:spLocks noGrp="1"/>
          </p:cNvSpPr>
          <p:nvPr>
            <p:ph idx="1"/>
          </p:nvPr>
        </p:nvSpPr>
        <p:spPr>
          <a:xfrm>
            <a:off x="731520" y="1645920"/>
            <a:ext cx="7680960" cy="4389120"/>
          </a:xfrm>
        </p:spPr>
        <p:txBody>
          <a:bodyPr>
            <a:normAutofit/>
          </a:bodyPr>
          <a:lstStyle/>
          <a:p>
            <a:pPr>
              <a:lnSpc>
                <a:spcPct val="200000"/>
              </a:lnSpc>
            </a:pPr>
            <a:r>
              <a:rPr lang="en-US" dirty="0"/>
              <a:t>Leucht, C., Heres, S., Kane, J., Kissling, W., Davis, J., &amp; </a:t>
            </a:r>
            <a:r>
              <a:rPr lang="en-US" dirty="0" err="1"/>
              <a:t>Leucht</a:t>
            </a:r>
            <a:r>
              <a:rPr lang="en-US" dirty="0"/>
              <a:t>, S. 	(n.d.). Oral versus depot antipsychotic drug for 	schizophrenia [ schizophr Res. 2011]- PubMed- NCBI. 	National Center for Biotechnology Information. Retrieved 	April 26, 2013 from http://	</a:t>
            </a:r>
            <a:r>
              <a:rPr lang="en-US" dirty="0" err="1"/>
              <a:t>www.ncbi.nlm.nih.gov</a:t>
            </a:r>
            <a:r>
              <a:rPr lang="en-US" dirty="0"/>
              <a:t>/</a:t>
            </a:r>
            <a:r>
              <a:rPr lang="en-US" dirty="0" err="1"/>
              <a:t>pubmed</a:t>
            </a:r>
            <a:r>
              <a:rPr lang="en-US" dirty="0"/>
              <a:t>/21257294</a:t>
            </a:r>
          </a:p>
          <a:p>
            <a:endParaRPr lang="en-US" dirty="0"/>
          </a:p>
        </p:txBody>
      </p:sp>
      <p:sp>
        <p:nvSpPr>
          <p:cNvPr id="4" name="Slide Number Placeholder 3">
            <a:extLst>
              <a:ext uri="{FF2B5EF4-FFF2-40B4-BE49-F238E27FC236}">
                <a16:creationId xmlns:a16="http://schemas.microsoft.com/office/drawing/2014/main" id="{C2D4C2B2-D1F9-AC4B-9B3C-80850D57C435}"/>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35</a:t>
            </a:fld>
            <a:endParaRPr kumimoji="0" lang="en-US" dirty="0"/>
          </a:p>
        </p:txBody>
      </p:sp>
    </p:spTree>
    <p:extLst>
      <p:ext uri="{BB962C8B-B14F-4D97-AF65-F5344CB8AC3E}">
        <p14:creationId xmlns:p14="http://schemas.microsoft.com/office/powerpoint/2010/main" val="568571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1110006"/>
          </a:xfrm>
        </p:spPr>
        <p:txBody>
          <a:bodyPr/>
          <a:lstStyle/>
          <a:p>
            <a:pPr algn="ctr"/>
            <a:r>
              <a:rPr lang="en-US" dirty="0"/>
              <a:t>Here’s the Raw Information</a:t>
            </a:r>
          </a:p>
        </p:txBody>
      </p:sp>
      <p:sp>
        <p:nvSpPr>
          <p:cNvPr id="2" name="Content Placeholder 1"/>
          <p:cNvSpPr>
            <a:spLocks noGrp="1"/>
          </p:cNvSpPr>
          <p:nvPr>
            <p:ph idx="1"/>
          </p:nvPr>
        </p:nvSpPr>
        <p:spPr>
          <a:xfrm>
            <a:off x="731520" y="1752600"/>
            <a:ext cx="7680960" cy="4282440"/>
          </a:xfrm>
        </p:spPr>
        <p:txBody>
          <a:bodyPr>
            <a:normAutofit fontScale="77500" lnSpcReduction="20000"/>
          </a:bodyPr>
          <a:lstStyle/>
          <a:p>
            <a:pPr>
              <a:lnSpc>
                <a:spcPct val="200000"/>
              </a:lnSpc>
            </a:pPr>
            <a:r>
              <a:rPr lang="en-US" u="sng" dirty="0"/>
              <a:t>Schizophr Res.</a:t>
            </a:r>
            <a:r>
              <a:rPr lang="en-US" dirty="0"/>
              <a:t> 2011 Apr;127(1-3):83-92. doi: 10.1016/j.schres.2010.11.020. Epub 2011 Jan 22. </a:t>
            </a:r>
            <a:r>
              <a:rPr lang="en-US" b="1" dirty="0"/>
              <a:t>Oral versus depot antipsychotic drugs for schizophrenia--a critical systematic review and meta-analysis of randomised long-term trials.</a:t>
            </a:r>
            <a:endParaRPr lang="en-US" dirty="0"/>
          </a:p>
          <a:p>
            <a:pPr marL="0" indent="0">
              <a:lnSpc>
                <a:spcPct val="200000"/>
              </a:lnSpc>
              <a:buNone/>
            </a:pPr>
            <a:r>
              <a:rPr lang="en-US" dirty="0">
                <a:hlinkClick r:id="rId3"/>
              </a:rPr>
              <a:t>  </a:t>
            </a:r>
            <a:r>
              <a:rPr lang="en-US" dirty="0">
                <a:solidFill>
                  <a:schemeClr val="bg2">
                    <a:lumMod val="50000"/>
                  </a:schemeClr>
                </a:solidFill>
                <a:hlinkClick r:id="rId3"/>
              </a:rPr>
              <a:t>Leucht C</a:t>
            </a:r>
            <a:r>
              <a:rPr lang="en-US" dirty="0">
                <a:solidFill>
                  <a:schemeClr val="bg2">
                    <a:lumMod val="50000"/>
                  </a:schemeClr>
                </a:solidFill>
              </a:rPr>
              <a:t>, </a:t>
            </a:r>
            <a:r>
              <a:rPr lang="en-US" dirty="0">
                <a:solidFill>
                  <a:schemeClr val="bg2">
                    <a:lumMod val="50000"/>
                  </a:schemeClr>
                </a:solidFill>
                <a:hlinkClick r:id="rId4"/>
              </a:rPr>
              <a:t>Heres S</a:t>
            </a:r>
            <a:r>
              <a:rPr lang="en-US" dirty="0">
                <a:solidFill>
                  <a:schemeClr val="bg2">
                    <a:lumMod val="50000"/>
                  </a:schemeClr>
                </a:solidFill>
              </a:rPr>
              <a:t>, </a:t>
            </a:r>
            <a:r>
              <a:rPr lang="en-US" dirty="0">
                <a:solidFill>
                  <a:schemeClr val="bg2">
                    <a:lumMod val="50000"/>
                  </a:schemeClr>
                </a:solidFill>
                <a:hlinkClick r:id="rId5"/>
              </a:rPr>
              <a:t>Kane JM</a:t>
            </a:r>
            <a:r>
              <a:rPr lang="en-US" dirty="0">
                <a:solidFill>
                  <a:schemeClr val="bg2">
                    <a:lumMod val="50000"/>
                  </a:schemeClr>
                </a:solidFill>
              </a:rPr>
              <a:t>, </a:t>
            </a:r>
            <a:r>
              <a:rPr lang="en-US" dirty="0">
                <a:solidFill>
                  <a:schemeClr val="bg2">
                    <a:lumMod val="50000"/>
                  </a:schemeClr>
                </a:solidFill>
                <a:hlinkClick r:id="rId6"/>
              </a:rPr>
              <a:t>Kissling W</a:t>
            </a:r>
            <a:r>
              <a:rPr lang="en-US" dirty="0">
                <a:solidFill>
                  <a:schemeClr val="bg2">
                    <a:lumMod val="50000"/>
                  </a:schemeClr>
                </a:solidFill>
              </a:rPr>
              <a:t>, </a:t>
            </a:r>
            <a:r>
              <a:rPr lang="en-US" dirty="0">
                <a:solidFill>
                  <a:schemeClr val="bg2">
                    <a:lumMod val="50000"/>
                  </a:schemeClr>
                </a:solidFill>
                <a:hlinkClick r:id="rId7"/>
              </a:rPr>
              <a:t>Davis JM</a:t>
            </a:r>
            <a:r>
              <a:rPr lang="en-US" dirty="0">
                <a:solidFill>
                  <a:schemeClr val="bg2">
                    <a:lumMod val="50000"/>
                  </a:schemeClr>
                </a:solidFill>
              </a:rPr>
              <a:t>, </a:t>
            </a:r>
            <a:r>
              <a:rPr lang="en-US" dirty="0">
                <a:solidFill>
                  <a:schemeClr val="bg2">
                    <a:lumMod val="50000"/>
                  </a:schemeClr>
                </a:solidFill>
                <a:hlinkClick r:id="rId8"/>
              </a:rPr>
              <a:t>Leucht S</a:t>
            </a:r>
            <a:r>
              <a:rPr lang="en-US" dirty="0">
                <a:solidFill>
                  <a:schemeClr val="bg2">
                    <a:lumMod val="50000"/>
                  </a:schemeClr>
                </a:solidFill>
              </a:rPr>
              <a:t>.</a:t>
            </a:r>
          </a:p>
          <a:p>
            <a:pPr>
              <a:lnSpc>
                <a:spcPct val="200000"/>
              </a:lnSpc>
            </a:pPr>
            <a:r>
              <a:rPr lang="en-US" dirty="0"/>
              <a:t> Journal article format:</a:t>
            </a:r>
          </a:p>
          <a:p>
            <a:pPr>
              <a:lnSpc>
                <a:spcPct val="200000"/>
              </a:lnSpc>
            </a:pPr>
            <a:r>
              <a:rPr lang="en-US" dirty="0"/>
              <a:t>Author, A. A., &amp; Author, B. B. (year of publication). Title of article . </a:t>
            </a:r>
            <a:r>
              <a:rPr lang="en-US" i="1" dirty="0"/>
              <a:t>Title of Online Periodical, volume number</a:t>
            </a:r>
            <a:r>
              <a:rPr lang="en-US" dirty="0"/>
              <a:t>(issue number if available), page numbers. </a:t>
            </a:r>
            <a:r>
              <a:rPr lang="en-US" dirty="0" err="1"/>
              <a:t>doi</a:t>
            </a:r>
            <a:endParaRPr lang="en-US" dirty="0"/>
          </a:p>
          <a:p>
            <a:pPr>
              <a:lnSpc>
                <a:spcPct val="200000"/>
              </a:lnSpc>
            </a:pPr>
            <a:r>
              <a:rPr lang="en-US" dirty="0"/>
              <a:t>National Institute of Mental Health</a:t>
            </a:r>
          </a:p>
          <a:p>
            <a:pPr>
              <a:lnSpc>
                <a:spcPct val="200000"/>
              </a:lnSpc>
            </a:pPr>
            <a:r>
              <a:rPr lang="en-US" dirty="0"/>
              <a:t>PubMed</a:t>
            </a:r>
          </a:p>
          <a:p>
            <a:endParaRPr lang="en-US" dirty="0"/>
          </a:p>
        </p:txBody>
      </p:sp>
      <p:sp>
        <p:nvSpPr>
          <p:cNvPr id="4" name="Slide Number Placeholder 3">
            <a:extLst>
              <a:ext uri="{FF2B5EF4-FFF2-40B4-BE49-F238E27FC236}">
                <a16:creationId xmlns:a16="http://schemas.microsoft.com/office/drawing/2014/main" id="{CB2E6A5D-6C3D-ED48-BFEF-DEE39D671594}"/>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36</a:t>
            </a:fld>
            <a:endParaRPr kumimoji="0" lang="en-US" dirty="0"/>
          </a:p>
        </p:txBody>
      </p:sp>
    </p:spTree>
    <p:extLst>
      <p:ext uri="{BB962C8B-B14F-4D97-AF65-F5344CB8AC3E}">
        <p14:creationId xmlns:p14="http://schemas.microsoft.com/office/powerpoint/2010/main" val="2791768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711588"/>
          </a:xfrm>
        </p:spPr>
        <p:txBody>
          <a:bodyPr/>
          <a:lstStyle/>
          <a:p>
            <a:pPr algn="ctr"/>
            <a:r>
              <a:rPr lang="en-US" dirty="0"/>
              <a:t>Correct Format</a:t>
            </a:r>
          </a:p>
        </p:txBody>
      </p:sp>
      <p:sp>
        <p:nvSpPr>
          <p:cNvPr id="2" name="Content Placeholder 1"/>
          <p:cNvSpPr>
            <a:spLocks noGrp="1"/>
          </p:cNvSpPr>
          <p:nvPr>
            <p:ph idx="1"/>
          </p:nvPr>
        </p:nvSpPr>
        <p:spPr>
          <a:xfrm>
            <a:off x="293077" y="1524000"/>
            <a:ext cx="8616461" cy="4572000"/>
          </a:xfrm>
        </p:spPr>
        <p:txBody>
          <a:bodyPr>
            <a:normAutofit/>
          </a:body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a:cs typeface="Times New Roman"/>
            </a:endParaRPr>
          </a:p>
          <a:p>
            <a:endParaRPr lang="en-US" dirty="0"/>
          </a:p>
        </p:txBody>
      </p:sp>
      <p:sp>
        <p:nvSpPr>
          <p:cNvPr id="4" name="Slide Number Placeholder 3">
            <a:extLst>
              <a:ext uri="{FF2B5EF4-FFF2-40B4-BE49-F238E27FC236}">
                <a16:creationId xmlns:a16="http://schemas.microsoft.com/office/drawing/2014/main" id="{F249E86E-E42E-C74D-BA0B-ED6A0F25B32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37</a:t>
            </a:fld>
            <a:endParaRPr kumimoji="0" lang="en-US" dirty="0"/>
          </a:p>
        </p:txBody>
      </p:sp>
    </p:spTree>
    <p:extLst>
      <p:ext uri="{BB962C8B-B14F-4D97-AF65-F5344CB8AC3E}">
        <p14:creationId xmlns:p14="http://schemas.microsoft.com/office/powerpoint/2010/main" val="2600839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200" dirty="0">
                <a:effectLst/>
              </a:rPr>
              <a:t>Find the errors.  Is this article appropriate to use in your paper?  Why or why not?</a:t>
            </a:r>
            <a:endParaRPr lang="en-US" sz="3200" dirty="0"/>
          </a:p>
        </p:txBody>
      </p:sp>
      <p:sp>
        <p:nvSpPr>
          <p:cNvPr id="2" name="Content Placeholder 1"/>
          <p:cNvSpPr>
            <a:spLocks noGrp="1"/>
          </p:cNvSpPr>
          <p:nvPr>
            <p:ph idx="1"/>
          </p:nvPr>
        </p:nvSpPr>
        <p:spPr/>
        <p:txBody>
          <a:bodyPr/>
          <a:lstStyle/>
          <a:p>
            <a:pPr>
              <a:lnSpc>
                <a:spcPct val="150000"/>
              </a:lnSpc>
            </a:pPr>
            <a:r>
              <a:rPr lang="en-US" sz="2400" dirty="0">
                <a:latin typeface="Times New Roman" panose="02020603050405020304" pitchFamily="18" charset="0"/>
                <a:cs typeface="Times New Roman" panose="02020603050405020304" pitchFamily="18" charset="0"/>
              </a:rPr>
              <a:t>MacPherson, M. (2009). Psychological causes of 	Schizophrenia 35(2):284-286. Retrieved from 	http://www.medscape.com/viewarticle/706242</a:t>
            </a:r>
          </a:p>
          <a:p>
            <a:pPr marL="0" indent="0">
              <a:lnSpc>
                <a:spcPct val="150000"/>
              </a:lnSpc>
              <a:buNone/>
            </a:pPr>
            <a:endParaRPr lang="en-US" dirty="0"/>
          </a:p>
        </p:txBody>
      </p:sp>
      <p:sp>
        <p:nvSpPr>
          <p:cNvPr id="4" name="Slide Number Placeholder 3">
            <a:extLst>
              <a:ext uri="{FF2B5EF4-FFF2-40B4-BE49-F238E27FC236}">
                <a16:creationId xmlns:a16="http://schemas.microsoft.com/office/drawing/2014/main" id="{82CAF32C-B9C6-714A-9ABB-872B8C26966D}"/>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38</a:t>
            </a:fld>
            <a:endParaRPr kumimoji="0" lang="en-US" dirty="0"/>
          </a:p>
        </p:txBody>
      </p:sp>
    </p:spTree>
    <p:extLst>
      <p:ext uri="{BB962C8B-B14F-4D97-AF65-F5344CB8AC3E}">
        <p14:creationId xmlns:p14="http://schemas.microsoft.com/office/powerpoint/2010/main" val="3299212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Raw Information</a:t>
            </a:r>
          </a:p>
        </p:txBody>
      </p:sp>
      <p:sp>
        <p:nvSpPr>
          <p:cNvPr id="2" name="Content Placeholder 1"/>
          <p:cNvSpPr>
            <a:spLocks noGrp="1"/>
          </p:cNvSpPr>
          <p:nvPr>
            <p:ph idx="1"/>
          </p:nvPr>
        </p:nvSpPr>
        <p:spPr/>
        <p:txBody>
          <a:bodyPr>
            <a:normAutofit fontScale="92500"/>
          </a:bodyPr>
          <a:lstStyle/>
          <a:p>
            <a:pPr marL="0" indent="0" algn="ctr">
              <a:buNone/>
            </a:pPr>
            <a:r>
              <a:rPr lang="en-US" dirty="0">
                <a:solidFill>
                  <a:srgbClr val="222613"/>
                </a:solidFill>
                <a:hlinkClick r:id="rId3"/>
              </a:rPr>
              <a:t>Schizophrenia Bulletin</a:t>
            </a:r>
            <a:endParaRPr lang="en-US" dirty="0">
              <a:solidFill>
                <a:srgbClr val="222613"/>
              </a:solidFill>
            </a:endParaRPr>
          </a:p>
          <a:p>
            <a:pPr marL="0" indent="0" algn="ctr">
              <a:buNone/>
            </a:pPr>
            <a:r>
              <a:rPr lang="en-US" dirty="0"/>
              <a:t>Psychological Causes of Schizophrenia</a:t>
            </a:r>
          </a:p>
          <a:p>
            <a:pPr marL="0" indent="0" algn="ctr">
              <a:buNone/>
            </a:pPr>
            <a:r>
              <a:rPr lang="en-US" dirty="0"/>
              <a:t>M. MacPherson</a:t>
            </a:r>
            <a:r>
              <a:rPr lang="en-US" dirty="0">
                <a:solidFill>
                  <a:srgbClr val="222613"/>
                </a:solidFill>
                <a:hlinkClick r:id="rId4" action="ppaction://hlinkfile"/>
              </a:rPr>
              <a:t>Disclosures</a:t>
            </a:r>
            <a:endParaRPr lang="en-US" dirty="0">
              <a:solidFill>
                <a:srgbClr val="222613"/>
              </a:solidFill>
            </a:endParaRPr>
          </a:p>
          <a:p>
            <a:pPr marL="0" indent="0" algn="ctr">
              <a:buNone/>
            </a:pPr>
            <a:r>
              <a:rPr lang="en-US" dirty="0"/>
              <a:t>Schizophr Bull. 2009;35(2):284-286. </a:t>
            </a:r>
          </a:p>
          <a:p>
            <a:pPr marL="0" indent="0">
              <a:buNone/>
            </a:pPr>
            <a:endParaRPr lang="en-US" dirty="0"/>
          </a:p>
          <a:p>
            <a:pPr>
              <a:lnSpc>
                <a:spcPct val="200000"/>
              </a:lnSpc>
            </a:pPr>
            <a:r>
              <a:rPr lang="en-US" dirty="0"/>
              <a:t>Format: Author, A. A., &amp; Author, B. B. (year of publication). Title of 	article [Special Description]. </a:t>
            </a:r>
            <a:r>
              <a:rPr lang="en-US" i="1" dirty="0"/>
              <a:t>Title of Online Periodical, volume 	number</a:t>
            </a:r>
            <a:r>
              <a:rPr lang="en-US" dirty="0"/>
              <a:t>(issue number if available), page numbers. doi</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FFF3D29-D77E-F64B-91F6-4E2BFF980480}"/>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39</a:t>
            </a:fld>
            <a:endParaRPr kumimoji="0" lang="en-US" dirty="0"/>
          </a:p>
        </p:txBody>
      </p:sp>
    </p:spTree>
    <p:extLst>
      <p:ext uri="{BB962C8B-B14F-4D97-AF65-F5344CB8AC3E}">
        <p14:creationId xmlns:p14="http://schemas.microsoft.com/office/powerpoint/2010/main" val="225124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40DE-60E3-D14F-94D6-E79EC19FC74E}"/>
              </a:ext>
            </a:extLst>
          </p:cNvPr>
          <p:cNvSpPr>
            <a:spLocks noGrp="1"/>
          </p:cNvSpPr>
          <p:nvPr>
            <p:ph type="title"/>
          </p:nvPr>
        </p:nvSpPr>
        <p:spPr/>
        <p:txBody>
          <a:bodyPr/>
          <a:lstStyle/>
          <a:p>
            <a:pPr algn="ctr"/>
            <a:r>
              <a:rPr lang="en-US" dirty="0"/>
              <a:t>Basics</a:t>
            </a:r>
          </a:p>
        </p:txBody>
      </p:sp>
      <p:sp>
        <p:nvSpPr>
          <p:cNvPr id="3" name="Content Placeholder 2">
            <a:extLst>
              <a:ext uri="{FF2B5EF4-FFF2-40B4-BE49-F238E27FC236}">
                <a16:creationId xmlns:a16="http://schemas.microsoft.com/office/drawing/2014/main" id="{516D46F8-8413-864A-940C-E8BFEC95383A}"/>
              </a:ext>
            </a:extLst>
          </p:cNvPr>
          <p:cNvSpPr>
            <a:spLocks noGrp="1"/>
          </p:cNvSpPr>
          <p:nvPr>
            <p:ph idx="1"/>
          </p:nvPr>
        </p:nvSpPr>
        <p:spPr>
          <a:xfrm>
            <a:off x="731520" y="1752600"/>
            <a:ext cx="7680960" cy="4282440"/>
          </a:xfrm>
        </p:spPr>
        <p:txBody>
          <a:bodyPr>
            <a:normAutofit/>
          </a:bodyPr>
          <a:lstStyle/>
          <a:p>
            <a:r>
              <a:rPr lang="en-US" sz="2400" dirty="0"/>
              <a:t>Fonts </a:t>
            </a:r>
          </a:p>
          <a:p>
            <a:endParaRPr lang="en-US" sz="2400" dirty="0"/>
          </a:p>
          <a:p>
            <a:r>
              <a:rPr lang="en-US" sz="2400" dirty="0"/>
              <a:t>Line Spacing</a:t>
            </a:r>
          </a:p>
          <a:p>
            <a:endParaRPr lang="en-US" sz="2400" dirty="0"/>
          </a:p>
          <a:p>
            <a:r>
              <a:rPr lang="en-US" sz="2400" dirty="0"/>
              <a:t>Margins</a:t>
            </a:r>
          </a:p>
          <a:p>
            <a:endParaRPr lang="en-US" sz="2400" dirty="0"/>
          </a:p>
          <a:p>
            <a:r>
              <a:rPr lang="en-US" sz="2400" dirty="0"/>
              <a:t>Paragraph Alignment and Indentation</a:t>
            </a:r>
          </a:p>
        </p:txBody>
      </p:sp>
      <p:sp>
        <p:nvSpPr>
          <p:cNvPr id="4" name="Slide Number Placeholder 3">
            <a:extLst>
              <a:ext uri="{FF2B5EF4-FFF2-40B4-BE49-F238E27FC236}">
                <a16:creationId xmlns:a16="http://schemas.microsoft.com/office/drawing/2014/main" id="{536895C9-D7AB-C344-B0EC-5AAE9DF19175}"/>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a:t>
            </a:fld>
            <a:endParaRPr kumimoji="0" lang="en-US" dirty="0"/>
          </a:p>
        </p:txBody>
      </p:sp>
    </p:spTree>
    <p:extLst>
      <p:ext uri="{BB962C8B-B14F-4D97-AF65-F5344CB8AC3E}">
        <p14:creationId xmlns:p14="http://schemas.microsoft.com/office/powerpoint/2010/main" val="1707228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5DAA4FB-E8A8-DE4D-8261-54A72BC79A9F}"/>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40</a:t>
            </a:fld>
            <a:endParaRPr kumimoji="0" lang="en-US" dirty="0"/>
          </a:p>
        </p:txBody>
      </p:sp>
    </p:spTree>
    <p:extLst>
      <p:ext uri="{BB962C8B-B14F-4D97-AF65-F5344CB8AC3E}">
        <p14:creationId xmlns:p14="http://schemas.microsoft.com/office/powerpoint/2010/main" val="2267560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Find the Errors</a:t>
            </a:r>
          </a:p>
        </p:txBody>
      </p:sp>
      <p:sp>
        <p:nvSpPr>
          <p:cNvPr id="2" name="Content Placeholder 1"/>
          <p:cNvSpPr>
            <a:spLocks noGrp="1"/>
          </p:cNvSpPr>
          <p:nvPr>
            <p:ph idx="1"/>
          </p:nvPr>
        </p:nvSpPr>
        <p:spPr/>
        <p:txBody>
          <a:bodyPr/>
          <a:lstStyle/>
          <a:p>
            <a:pPr>
              <a:lnSpc>
                <a:spcPct val="200000"/>
              </a:lnSpc>
            </a:pPr>
            <a:r>
              <a:rPr lang="en-US" sz="2000" dirty="0">
                <a:latin typeface="Times New Roman" panose="02020603050405020304" pitchFamily="18" charset="0"/>
                <a:cs typeface="Times New Roman" panose="02020603050405020304" pitchFamily="18" charset="0"/>
              </a:rPr>
              <a:t>Javitt, D. C. (2007). Glutamate and schizophrenia: phencyclidine, N-	methyl-D-aspartate receptors, and dopamine-glutamate 	interactions. In </a:t>
            </a:r>
            <a:r>
              <a:rPr lang="en-US" sz="2000" i="1" dirty="0" err="1">
                <a:latin typeface="Times New Roman" panose="02020603050405020304" pitchFamily="18" charset="0"/>
                <a:cs typeface="Times New Roman" panose="02020603050405020304" pitchFamily="18" charset="0"/>
              </a:rPr>
              <a:t>Pubmed</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Retrieved April 24,2013 from 	http://</a:t>
            </a:r>
            <a:r>
              <a:rPr lang="en-US" sz="2000" dirty="0" err="1">
                <a:latin typeface="Times New Roman" panose="02020603050405020304" pitchFamily="18" charset="0"/>
                <a:cs typeface="Times New Roman" panose="02020603050405020304" pitchFamily="18" charset="0"/>
              </a:rPr>
              <a:t>www.ncbi.nlm.nih.gov</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pubmed</a:t>
            </a:r>
            <a:r>
              <a:rPr lang="en-US" sz="2000" dirty="0">
                <a:latin typeface="Times New Roman" panose="02020603050405020304" pitchFamily="18" charset="0"/>
                <a:cs typeface="Times New Roman" panose="02020603050405020304" pitchFamily="18" charset="0"/>
              </a:rPr>
              <a:t>/17349858</a:t>
            </a:r>
          </a:p>
          <a:p>
            <a:endParaRPr lang="en-US" dirty="0"/>
          </a:p>
        </p:txBody>
      </p:sp>
      <p:sp>
        <p:nvSpPr>
          <p:cNvPr id="4" name="Slide Number Placeholder 3">
            <a:extLst>
              <a:ext uri="{FF2B5EF4-FFF2-40B4-BE49-F238E27FC236}">
                <a16:creationId xmlns:a16="http://schemas.microsoft.com/office/drawing/2014/main" id="{B18D7731-3C72-6149-ACAA-7DE07CFD5438}"/>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41</a:t>
            </a:fld>
            <a:endParaRPr kumimoji="0" lang="en-US" dirty="0"/>
          </a:p>
        </p:txBody>
      </p:sp>
    </p:spTree>
    <p:extLst>
      <p:ext uri="{BB962C8B-B14F-4D97-AF65-F5344CB8AC3E}">
        <p14:creationId xmlns:p14="http://schemas.microsoft.com/office/powerpoint/2010/main" val="3757445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Raw Information</a:t>
            </a:r>
          </a:p>
        </p:txBody>
      </p:sp>
      <p:sp>
        <p:nvSpPr>
          <p:cNvPr id="2" name="Content Placeholder 1"/>
          <p:cNvSpPr>
            <a:spLocks noGrp="1"/>
          </p:cNvSpPr>
          <p:nvPr>
            <p:ph idx="1"/>
          </p:nvPr>
        </p:nvSpPr>
        <p:spPr/>
        <p:txBody>
          <a:bodyPr>
            <a:normAutofit/>
          </a:bodyPr>
          <a:lstStyle/>
          <a:p>
            <a:r>
              <a:rPr lang="en-US" sz="2000" u="sng" dirty="0">
                <a:latin typeface="Times New Roman" panose="02020603050405020304" pitchFamily="18" charset="0"/>
                <a:cs typeface="Times New Roman" panose="02020603050405020304" pitchFamily="18" charset="0"/>
              </a:rPr>
              <a:t>Int Rev Neurobiol.</a:t>
            </a:r>
            <a:r>
              <a:rPr lang="en-US" sz="2000" dirty="0">
                <a:latin typeface="Times New Roman" panose="02020603050405020304" pitchFamily="18" charset="0"/>
                <a:cs typeface="Times New Roman" panose="02020603050405020304" pitchFamily="18" charset="0"/>
              </a:rPr>
              <a:t> 2007;78:69-108.</a:t>
            </a:r>
          </a:p>
          <a:p>
            <a:r>
              <a:rPr lang="en-US" sz="2000" b="1" dirty="0">
                <a:latin typeface="Times New Roman" panose="02020603050405020304" pitchFamily="18" charset="0"/>
                <a:cs typeface="Times New Roman" panose="02020603050405020304" pitchFamily="18" charset="0"/>
              </a:rPr>
              <a:t>Glutamate and schizophrenia: phencyclidine, N-methyl-D-aspartate receptors, and dopamine-glutamate interactions.</a:t>
            </a:r>
            <a:endParaRPr lang="en-US" sz="2000" dirty="0">
              <a:latin typeface="Times New Roman" panose="02020603050405020304" pitchFamily="18" charset="0"/>
              <a:cs typeface="Times New Roman" panose="02020603050405020304" pitchFamily="18" charset="0"/>
            </a:endParaRPr>
          </a:p>
          <a:p>
            <a:pPr hangingPunct="0"/>
            <a:r>
              <a:rPr lang="en-US" sz="2000" dirty="0">
                <a:solidFill>
                  <a:srgbClr val="222613"/>
                </a:solidFill>
                <a:latin typeface="Times New Roman" panose="02020603050405020304" pitchFamily="18" charset="0"/>
                <a:cs typeface="Times New Roman" panose="02020603050405020304" pitchFamily="18" charset="0"/>
                <a:hlinkClick r:id="rId2"/>
              </a:rPr>
              <a:t>Javitt DC</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Author, A. A., &amp; Author, B. B. (Date of publication). Title of article. </a:t>
            </a:r>
            <a:r>
              <a:rPr lang="en-US" sz="2000" i="1" dirty="0">
                <a:latin typeface="Times New Roman" panose="02020603050405020304" pitchFamily="18" charset="0"/>
                <a:cs typeface="Times New Roman" panose="02020603050405020304" pitchFamily="18" charset="0"/>
              </a:rPr>
              <a:t>Title of Journal, volume number</a:t>
            </a:r>
            <a:r>
              <a:rPr lang="en-US" sz="2000" dirty="0">
                <a:latin typeface="Times New Roman" panose="02020603050405020304" pitchFamily="18" charset="0"/>
                <a:cs typeface="Times New Roman" panose="02020603050405020304" pitchFamily="18" charset="0"/>
              </a:rPr>
              <a:t>(issue number), page numbers. http:doiaddress</a:t>
            </a:r>
          </a:p>
        </p:txBody>
      </p:sp>
      <p:sp>
        <p:nvSpPr>
          <p:cNvPr id="4" name="Slide Number Placeholder 3">
            <a:extLst>
              <a:ext uri="{FF2B5EF4-FFF2-40B4-BE49-F238E27FC236}">
                <a16:creationId xmlns:a16="http://schemas.microsoft.com/office/drawing/2014/main" id="{0BE378D4-5CEF-6B4A-B5CA-2D95BD761BDE}"/>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42</a:t>
            </a:fld>
            <a:endParaRPr kumimoji="0" lang="en-US" dirty="0"/>
          </a:p>
        </p:txBody>
      </p:sp>
    </p:spTree>
    <p:extLst>
      <p:ext uri="{BB962C8B-B14F-4D97-AF65-F5344CB8AC3E}">
        <p14:creationId xmlns:p14="http://schemas.microsoft.com/office/powerpoint/2010/main" val="1035640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normAutofit/>
          </a:bodyPr>
          <a:lstStyle/>
          <a:p>
            <a:pPr marL="0" indent="0" hangingPunct="0">
              <a:lnSpc>
                <a:spcPct val="150000"/>
              </a:lnSpc>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504961-F6F8-2243-8F9B-CDB9EC068228}"/>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43</a:t>
            </a:fld>
            <a:endParaRPr kumimoji="0" lang="en-US" dirty="0"/>
          </a:p>
        </p:txBody>
      </p:sp>
    </p:spTree>
    <p:extLst>
      <p:ext uri="{BB962C8B-B14F-4D97-AF65-F5344CB8AC3E}">
        <p14:creationId xmlns:p14="http://schemas.microsoft.com/office/powerpoint/2010/main" val="3623686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42594"/>
            <a:ext cx="7680960" cy="866166"/>
          </a:xfrm>
        </p:spPr>
        <p:txBody>
          <a:bodyPr/>
          <a:lstStyle/>
          <a:p>
            <a:pPr algn="ctr"/>
            <a:r>
              <a:rPr lang="en-US" dirty="0"/>
              <a:t>Find the Errors and Put in APA</a:t>
            </a:r>
          </a:p>
        </p:txBody>
      </p:sp>
      <p:sp>
        <p:nvSpPr>
          <p:cNvPr id="2" name="Content Placeholder 1"/>
          <p:cNvSpPr>
            <a:spLocks noGrp="1"/>
          </p:cNvSpPr>
          <p:nvPr>
            <p:ph idx="1"/>
          </p:nvPr>
        </p:nvSpPr>
        <p:spPr>
          <a:xfrm>
            <a:off x="731520" y="1737360"/>
            <a:ext cx="7680960" cy="4297680"/>
          </a:xfrm>
        </p:spPr>
        <p:txBody>
          <a:bodyPr>
            <a:normAutofit/>
          </a:bodyPr>
          <a:lstStyle/>
          <a:p>
            <a:pPr marL="0" indent="0" hangingPunct="0">
              <a:buNone/>
            </a:pPr>
            <a:r>
              <a:rPr lang="en-US" sz="2000" dirty="0">
                <a:latin typeface="Times New Roman" panose="02020603050405020304" pitchFamily="18" charset="0"/>
                <a:cs typeface="Times New Roman" panose="02020603050405020304" pitchFamily="18" charset="0"/>
              </a:rPr>
              <a:t>Student reference:</a:t>
            </a:r>
          </a:p>
          <a:p>
            <a:pPr marL="0" indent="0" hangingPunct="0">
              <a:buNone/>
            </a:pPr>
            <a:r>
              <a:rPr lang="en-US" sz="2000" dirty="0">
                <a:latin typeface="Times New Roman" panose="02020603050405020304" pitchFamily="18" charset="0"/>
                <a:cs typeface="Times New Roman" panose="02020603050405020304" pitchFamily="18" charset="0"/>
              </a:rPr>
              <a:t>DJ, H. (2012). Serotonin neurotransmission in anorexia nervosa. Abstract retrieved from PubMed.</a:t>
            </a:r>
          </a:p>
          <a:p>
            <a:pPr marL="0" indent="0" hangingPunct="0">
              <a:buNone/>
            </a:pPr>
            <a:endParaRPr lang="en-US" sz="2000" dirty="0">
              <a:latin typeface="Times New Roman" panose="02020603050405020304" pitchFamily="18" charset="0"/>
              <a:cs typeface="Times New Roman" panose="02020603050405020304" pitchFamily="18" charset="0"/>
            </a:endParaRPr>
          </a:p>
          <a:p>
            <a:pPr marL="0" indent="0" hangingPunct="0">
              <a:buNone/>
            </a:pPr>
            <a:r>
              <a:rPr lang="en-US" sz="2000" dirty="0">
                <a:latin typeface="Times New Roman" panose="02020603050405020304" pitchFamily="18" charset="0"/>
                <a:cs typeface="Times New Roman" panose="02020603050405020304" pitchFamily="18" charset="0"/>
              </a:rPr>
              <a:t>Website info, note the doi:</a:t>
            </a:r>
          </a:p>
          <a:p>
            <a:pPr marL="0" indent="0">
              <a:buNone/>
            </a:pPr>
            <a:r>
              <a:rPr lang="en-US" sz="2000" u="sng" dirty="0">
                <a:latin typeface="Times New Roman" panose="02020603050405020304" pitchFamily="18" charset="0"/>
                <a:cs typeface="Times New Roman" panose="02020603050405020304" pitchFamily="18" charset="0"/>
              </a:rPr>
              <a:t>Behav Pharmacol.</a:t>
            </a:r>
            <a:r>
              <a:rPr lang="en-US" sz="2000" dirty="0">
                <a:latin typeface="Times New Roman" panose="02020603050405020304" pitchFamily="18" charset="0"/>
                <a:cs typeface="Times New Roman" panose="02020603050405020304" pitchFamily="18" charset="0"/>
              </a:rPr>
              <a:t> 2012 Sep;23(5-6):478-95. doi: 10.1097/FBP.0b013e328357440d</a:t>
            </a:r>
          </a:p>
          <a:p>
            <a:pPr marL="0" indent="0">
              <a:buNone/>
            </a:pPr>
            <a:r>
              <a:rPr lang="en-US" sz="2000" b="1" dirty="0">
                <a:latin typeface="Times New Roman" panose="02020603050405020304" pitchFamily="18" charset="0"/>
                <a:cs typeface="Times New Roman" panose="02020603050405020304" pitchFamily="18" charset="0"/>
              </a:rPr>
              <a:t>Serotonin neurotransmission in anorexia nervosa.</a:t>
            </a:r>
            <a:endParaRPr lang="en-US" sz="2000" dirty="0">
              <a:latin typeface="Times New Roman" panose="02020603050405020304" pitchFamily="18" charset="0"/>
              <a:cs typeface="Times New Roman" panose="02020603050405020304" pitchFamily="18" charset="0"/>
            </a:endParaRPr>
          </a:p>
          <a:p>
            <a:pPr marL="0" indent="0" hangingPunct="0">
              <a:buNone/>
            </a:pPr>
            <a:r>
              <a:rPr lang="en-US" sz="2000" dirty="0">
                <a:solidFill>
                  <a:srgbClr val="222613"/>
                </a:solidFill>
                <a:latin typeface="Times New Roman" panose="02020603050405020304" pitchFamily="18" charset="0"/>
                <a:cs typeface="Times New Roman" panose="02020603050405020304" pitchFamily="18" charset="0"/>
                <a:hlinkClick r:id="rId3"/>
              </a:rPr>
              <a:t>Haleem DJ</a:t>
            </a:r>
            <a:r>
              <a:rPr lang="en-US" sz="2000"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4" name="Slide Number Placeholder 3">
            <a:extLst>
              <a:ext uri="{FF2B5EF4-FFF2-40B4-BE49-F238E27FC236}">
                <a16:creationId xmlns:a16="http://schemas.microsoft.com/office/drawing/2014/main" id="{3D614F2A-3259-3D4B-B4EF-A69AD228884F}"/>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44</a:t>
            </a:fld>
            <a:endParaRPr kumimoji="0" lang="en-US" dirty="0"/>
          </a:p>
        </p:txBody>
      </p:sp>
    </p:spTree>
    <p:extLst>
      <p:ext uri="{BB962C8B-B14F-4D97-AF65-F5344CB8AC3E}">
        <p14:creationId xmlns:p14="http://schemas.microsoft.com/office/powerpoint/2010/main" val="1838922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5AD3DD1-8696-114B-A696-97C802354D2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45</a:t>
            </a:fld>
            <a:endParaRPr kumimoji="0" lang="en-US" dirty="0"/>
          </a:p>
        </p:txBody>
      </p:sp>
    </p:spTree>
    <p:extLst>
      <p:ext uri="{BB962C8B-B14F-4D97-AF65-F5344CB8AC3E}">
        <p14:creationId xmlns:p14="http://schemas.microsoft.com/office/powerpoint/2010/main" val="505837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930400"/>
          </a:xfrm>
        </p:spPr>
        <p:txBody>
          <a:bodyPr>
            <a:noAutofit/>
          </a:bodyPr>
          <a:lstStyle/>
          <a:p>
            <a:pPr algn="ctr"/>
            <a:r>
              <a:rPr lang="en-US" sz="3200" dirty="0"/>
              <a:t>Put into APA</a:t>
            </a:r>
            <a:br>
              <a:rPr lang="en-US" sz="3200" dirty="0"/>
            </a:br>
            <a:r>
              <a:rPr lang="en-US" sz="3200" dirty="0"/>
              <a:t>Is this appropriate for your paper?</a:t>
            </a:r>
            <a:br>
              <a:rPr lang="en-US" sz="3200" dirty="0"/>
            </a:br>
            <a:r>
              <a:rPr lang="en-US" sz="3200" dirty="0"/>
              <a:t>Why or why not?</a:t>
            </a:r>
          </a:p>
        </p:txBody>
      </p:sp>
      <p:sp>
        <p:nvSpPr>
          <p:cNvPr id="2" name="Content Placeholder 1"/>
          <p:cNvSpPr>
            <a:spLocks noGrp="1"/>
          </p:cNvSpPr>
          <p:nvPr>
            <p:ph idx="1"/>
          </p:nvPr>
        </p:nvSpPr>
        <p:spPr>
          <a:xfrm>
            <a:off x="457200" y="2153920"/>
            <a:ext cx="8229600" cy="3942080"/>
          </a:xfrm>
        </p:spPr>
        <p:txBody>
          <a:bodyPr/>
          <a:lstStyle/>
          <a:p>
            <a:pPr>
              <a:lnSpc>
                <a:spcPct val="200000"/>
              </a:lnSpc>
            </a:pPr>
            <a:r>
              <a:rPr lang="en-US" dirty="0"/>
              <a:t>Post-traumatic stress disorder (PTSD). (2014). Retrieved from </a:t>
            </a:r>
            <a:r>
              <a:rPr lang="en-US" dirty="0">
                <a:solidFill>
                  <a:srgbClr val="222613"/>
                </a:solidFill>
                <a:hlinkClick r:id="rId3"/>
              </a:rPr>
              <a:t>http://www.mayoclinic.com/</a:t>
            </a:r>
            <a:r>
              <a:rPr lang="en-US" dirty="0"/>
              <a:t>	health/post-traumatic-stress-disorder/DS00246/DSECTION=symptoms</a:t>
            </a:r>
          </a:p>
          <a:p>
            <a:endParaRPr lang="en-US" dirty="0"/>
          </a:p>
        </p:txBody>
      </p:sp>
      <p:sp>
        <p:nvSpPr>
          <p:cNvPr id="4" name="Slide Number Placeholder 3">
            <a:extLst>
              <a:ext uri="{FF2B5EF4-FFF2-40B4-BE49-F238E27FC236}">
                <a16:creationId xmlns:a16="http://schemas.microsoft.com/office/drawing/2014/main" id="{22BD745C-4361-9549-8A69-00F603905A7D}"/>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46</a:t>
            </a:fld>
            <a:endParaRPr kumimoji="0" lang="en-US" dirty="0"/>
          </a:p>
        </p:txBody>
      </p:sp>
    </p:spTree>
    <p:extLst>
      <p:ext uri="{BB962C8B-B14F-4D97-AF65-F5344CB8AC3E}">
        <p14:creationId xmlns:p14="http://schemas.microsoft.com/office/powerpoint/2010/main" val="2583095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ACF41D3-EDB0-9B4C-B76A-54D9A7A95CBC}"/>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47</a:t>
            </a:fld>
            <a:endParaRPr kumimoji="0" lang="en-US" dirty="0"/>
          </a:p>
        </p:txBody>
      </p:sp>
    </p:spTree>
    <p:extLst>
      <p:ext uri="{BB962C8B-B14F-4D97-AF65-F5344CB8AC3E}">
        <p14:creationId xmlns:p14="http://schemas.microsoft.com/office/powerpoint/2010/main" val="4086000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Put into APA style.  Can you find the doi? If so, should you use the url or doi? </a:t>
            </a:r>
            <a:endParaRPr lang="en-US" dirty="0"/>
          </a:p>
        </p:txBody>
      </p:sp>
      <p:sp>
        <p:nvSpPr>
          <p:cNvPr id="2" name="Content Placeholder 1"/>
          <p:cNvSpPr>
            <a:spLocks noGrp="1"/>
          </p:cNvSpPr>
          <p:nvPr>
            <p:ph idx="1"/>
          </p:nvPr>
        </p:nvSpPr>
        <p:spPr/>
        <p:txBody>
          <a:bodyPr/>
          <a:lstStyle/>
          <a:p>
            <a:pPr marL="0" indent="0">
              <a:lnSpc>
                <a:spcPct val="150000"/>
              </a:lnSpc>
              <a:buNone/>
            </a:pPr>
            <a:r>
              <a:rPr lang="en-US" dirty="0"/>
              <a:t>Paul Lichtenstein, Benjamin H Yip, Camilla Björk, </a:t>
            </a:r>
            <a:r>
              <a:rPr lang="en-US" dirty="0" err="1"/>
              <a:t>Yudi</a:t>
            </a:r>
            <a:r>
              <a:rPr lang="en-US" dirty="0"/>
              <a:t> </a:t>
            </a:r>
            <a:r>
              <a:rPr lang="en-US" dirty="0" err="1"/>
              <a:t>Pawitan</a:t>
            </a:r>
            <a:r>
              <a:rPr lang="en-US" dirty="0"/>
              <a:t>, Tyrone D Cannon, Patrick F Sullivan, Christina M Hultman. (2009). Common genetic determinants of schizophrenia and bipolar disorder in Swedish families: a population-based 	study. Retrieved from http://211.144.68.84:9998/91keshi/Public/File/36/373-9659/pdf/1-s2.0-S0140673609600726-main.pdf</a:t>
            </a:r>
          </a:p>
          <a:p>
            <a:endParaRPr lang="en-US" dirty="0"/>
          </a:p>
        </p:txBody>
      </p:sp>
      <p:sp>
        <p:nvSpPr>
          <p:cNvPr id="4" name="Slide Number Placeholder 3">
            <a:extLst>
              <a:ext uri="{FF2B5EF4-FFF2-40B4-BE49-F238E27FC236}">
                <a16:creationId xmlns:a16="http://schemas.microsoft.com/office/drawing/2014/main" id="{00631A87-4722-EF43-972B-6C69F3891662}"/>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48</a:t>
            </a:fld>
            <a:endParaRPr kumimoji="0" lang="en-US" dirty="0"/>
          </a:p>
        </p:txBody>
      </p:sp>
    </p:spTree>
    <p:extLst>
      <p:ext uri="{BB962C8B-B14F-4D97-AF65-F5344CB8AC3E}">
        <p14:creationId xmlns:p14="http://schemas.microsoft.com/office/powerpoint/2010/main" val="1023843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Correct Format</a:t>
            </a:r>
          </a:p>
        </p:txBody>
      </p:sp>
      <p:sp>
        <p:nvSpPr>
          <p:cNvPr id="2" name="Content Placeholder 1"/>
          <p:cNvSpPr>
            <a:spLocks noGrp="1"/>
          </p:cNvSpPr>
          <p:nvPr>
            <p:ph idx="1"/>
          </p:nvPr>
        </p:nvSpPr>
        <p:spPr/>
        <p:txBody>
          <a:bodyPr>
            <a:normAutofit/>
          </a:bodyPr>
          <a:lstStyle/>
          <a:p>
            <a:pPr marL="0" indent="0">
              <a:lnSpc>
                <a:spcPct val="200000"/>
              </a:lnSpc>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AC45BFE-3F93-5345-99D9-BAAEDF4E9A08}"/>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49</a:t>
            </a:fld>
            <a:endParaRPr kumimoji="0" lang="en-US" dirty="0"/>
          </a:p>
        </p:txBody>
      </p:sp>
    </p:spTree>
    <p:extLst>
      <p:ext uri="{BB962C8B-B14F-4D97-AF65-F5344CB8AC3E}">
        <p14:creationId xmlns:p14="http://schemas.microsoft.com/office/powerpoint/2010/main" val="333218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335280"/>
            <a:ext cx="7680960" cy="899160"/>
          </a:xfrm>
        </p:spPr>
        <p:txBody>
          <a:bodyPr>
            <a:normAutofit/>
          </a:bodyPr>
          <a:lstStyle/>
          <a:p>
            <a:pPr algn="ctr"/>
            <a:r>
              <a:rPr lang="en-US" dirty="0"/>
              <a:t>APA Headings</a:t>
            </a:r>
          </a:p>
        </p:txBody>
      </p:sp>
      <p:sp>
        <p:nvSpPr>
          <p:cNvPr id="2" name="Slide Number Placeholder 1">
            <a:extLst>
              <a:ext uri="{FF2B5EF4-FFF2-40B4-BE49-F238E27FC236}">
                <a16:creationId xmlns:a16="http://schemas.microsoft.com/office/drawing/2014/main" id="{EECFCA85-AC93-3847-864E-142CA70C00BE}"/>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a:t>
            </a:fld>
            <a:endParaRPr kumimoji="0" lang="en-US" dirty="0"/>
          </a:p>
        </p:txBody>
      </p:sp>
      <p:graphicFrame>
        <p:nvGraphicFramePr>
          <p:cNvPr id="9" name="Content Placeholder 8">
            <a:extLst>
              <a:ext uri="{FF2B5EF4-FFF2-40B4-BE49-F238E27FC236}">
                <a16:creationId xmlns:a16="http://schemas.microsoft.com/office/drawing/2014/main" id="{375034CB-21E9-E34B-9FAB-BE61B59840B6}"/>
              </a:ext>
            </a:extLst>
          </p:cNvPr>
          <p:cNvGraphicFramePr>
            <a:graphicFrameLocks noGrp="1"/>
          </p:cNvGraphicFramePr>
          <p:nvPr>
            <p:ph idx="1"/>
            <p:extLst>
              <p:ext uri="{D42A27DB-BD31-4B8C-83A1-F6EECF244321}">
                <p14:modId xmlns:p14="http://schemas.microsoft.com/office/powerpoint/2010/main" val="3816060008"/>
              </p:ext>
            </p:extLst>
          </p:nvPr>
        </p:nvGraphicFramePr>
        <p:xfrm>
          <a:off x="731520" y="1234440"/>
          <a:ext cx="7680960" cy="5339169"/>
        </p:xfrm>
        <a:graphic>
          <a:graphicData uri="http://schemas.openxmlformats.org/drawingml/2006/table">
            <a:tbl>
              <a:tblPr/>
              <a:tblGrid>
                <a:gridCol w="1181686">
                  <a:extLst>
                    <a:ext uri="{9D8B030D-6E8A-4147-A177-3AD203B41FA5}">
                      <a16:colId xmlns:a16="http://schemas.microsoft.com/office/drawing/2014/main" val="130234645"/>
                    </a:ext>
                  </a:extLst>
                </a:gridCol>
                <a:gridCol w="6499274">
                  <a:extLst>
                    <a:ext uri="{9D8B030D-6E8A-4147-A177-3AD203B41FA5}">
                      <a16:colId xmlns:a16="http://schemas.microsoft.com/office/drawing/2014/main" val="866492853"/>
                    </a:ext>
                  </a:extLst>
                </a:gridCol>
              </a:tblGrid>
              <a:tr h="504100">
                <a:tc>
                  <a:txBody>
                    <a:bodyPr/>
                    <a:lstStyle/>
                    <a:p>
                      <a:pPr algn="ctr"/>
                      <a:r>
                        <a:rPr lang="en-US" sz="1100" b="1" dirty="0">
                          <a:solidFill>
                            <a:schemeClr val="tx1"/>
                          </a:solidFill>
                          <a:effectLst/>
                        </a:rPr>
                        <a:t>Level of heading</a:t>
                      </a:r>
                      <a:endParaRPr lang="en-US" sz="1100" dirty="0">
                        <a:solidFill>
                          <a:schemeClr val="tx1"/>
                        </a:solidFill>
                        <a:effectLst/>
                      </a:endParaRP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a:solidFill>
                            <a:schemeClr val="tx1"/>
                          </a:solidFill>
                          <a:effectLst/>
                        </a:rPr>
                        <a:t>Format</a:t>
                      </a:r>
                      <a:endParaRPr lang="en-US" sz="1100" dirty="0">
                        <a:solidFill>
                          <a:schemeClr val="tx1"/>
                        </a:solidFill>
                        <a:effectLst/>
                      </a:endParaRP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83696909"/>
                  </a:ext>
                </a:extLst>
              </a:tr>
              <a:tr h="706117">
                <a:tc>
                  <a:txBody>
                    <a:bodyPr/>
                    <a:lstStyle/>
                    <a:p>
                      <a:pPr algn="ctr"/>
                      <a:r>
                        <a:rPr lang="en-US" sz="1100" dirty="0">
                          <a:solidFill>
                            <a:schemeClr val="tx1"/>
                          </a:solidFill>
                          <a:effectLst/>
                        </a:rPr>
                        <a:t>1</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pPr>
                      <a:r>
                        <a:rPr lang="en-US" sz="1600" b="1" dirty="0">
                          <a:solidFill>
                            <a:schemeClr val="tx1"/>
                          </a:solidFill>
                          <a:effectLst/>
                        </a:rPr>
                        <a:t>Centered, Bold, Title Case Heading</a:t>
                      </a:r>
                    </a:p>
                    <a:p>
                      <a:pPr algn="l">
                        <a:lnSpc>
                          <a:spcPct val="150000"/>
                        </a:lnSpc>
                      </a:pPr>
                      <a:r>
                        <a:rPr lang="en-US" sz="1600" dirty="0">
                          <a:solidFill>
                            <a:schemeClr val="tx1"/>
                          </a:solidFill>
                        </a:rPr>
                        <a:t>     Text begins as a new paragraph.</a:t>
                      </a:r>
                      <a:endParaRPr lang="en-US" sz="1600" b="1" dirty="0">
                        <a:solidFill>
                          <a:schemeClr val="tx1"/>
                        </a:solidFill>
                        <a:effectLst/>
                      </a:endParaRP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93923913"/>
                  </a:ext>
                </a:extLst>
              </a:tr>
              <a:tr h="917953">
                <a:tc>
                  <a:txBody>
                    <a:bodyPr/>
                    <a:lstStyle/>
                    <a:p>
                      <a:pPr algn="ctr"/>
                      <a:r>
                        <a:rPr lang="en-US" sz="1100" dirty="0">
                          <a:solidFill>
                            <a:schemeClr val="tx1"/>
                          </a:solidFill>
                          <a:effectLst/>
                        </a:rPr>
                        <a:t>2</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600" b="1" dirty="0">
                          <a:solidFill>
                            <a:schemeClr val="tx1"/>
                          </a:solidFill>
                        </a:rPr>
                        <a:t>Aligned Left, Bold, Title Case Heading</a:t>
                      </a:r>
                    </a:p>
                    <a:p>
                      <a:br>
                        <a:rPr lang="en-US" sz="1100" dirty="0">
                          <a:solidFill>
                            <a:schemeClr val="tx1"/>
                          </a:solidFill>
                        </a:rPr>
                      </a:br>
                      <a:r>
                        <a:rPr lang="en-US" sz="1100" dirty="0">
                          <a:solidFill>
                            <a:schemeClr val="tx1"/>
                          </a:solidFill>
                        </a:rPr>
                        <a:t>       </a:t>
                      </a:r>
                      <a:r>
                        <a:rPr lang="en-US" sz="1600" dirty="0">
                          <a:solidFill>
                            <a:schemeClr val="tx1"/>
                          </a:solidFill>
                        </a:rPr>
                        <a:t>Text begins as a new paragraph.</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20211462"/>
                  </a:ext>
                </a:extLst>
              </a:tr>
              <a:tr h="917953">
                <a:tc>
                  <a:txBody>
                    <a:bodyPr/>
                    <a:lstStyle/>
                    <a:p>
                      <a:pPr algn="ctr"/>
                      <a:r>
                        <a:rPr lang="en-US" sz="1100">
                          <a:solidFill>
                            <a:schemeClr val="tx1"/>
                          </a:solidFill>
                          <a:effectLst/>
                        </a:rPr>
                        <a:t>3</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pPr>
                      <a:r>
                        <a:rPr lang="en-US" sz="1600" b="1" i="1" dirty="0">
                          <a:solidFill>
                            <a:schemeClr val="tx1"/>
                          </a:solidFill>
                        </a:rPr>
                        <a:t>Aligned Left, Bold Italic, Title Case Heading</a:t>
                      </a:r>
                      <a:br>
                        <a:rPr lang="en-US" sz="1100" dirty="0">
                          <a:solidFill>
                            <a:schemeClr val="tx1"/>
                          </a:solidFill>
                        </a:rPr>
                      </a:br>
                      <a:r>
                        <a:rPr lang="en-US" sz="1100" dirty="0">
                          <a:solidFill>
                            <a:schemeClr val="tx1"/>
                          </a:solidFill>
                        </a:rPr>
                        <a:t>          </a:t>
                      </a:r>
                      <a:r>
                        <a:rPr lang="en-US" sz="1600" dirty="0">
                          <a:solidFill>
                            <a:schemeClr val="tx1"/>
                          </a:solidFill>
                        </a:rPr>
                        <a:t>Text begins as a new paragraph.</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26085344"/>
                  </a:ext>
                </a:extLst>
              </a:tr>
              <a:tr h="1129787">
                <a:tc>
                  <a:txBody>
                    <a:bodyPr/>
                    <a:lstStyle/>
                    <a:p>
                      <a:pPr algn="ctr"/>
                      <a:r>
                        <a:rPr lang="en-US" sz="1100">
                          <a:solidFill>
                            <a:schemeClr val="tx1"/>
                          </a:solidFill>
                          <a:effectLst/>
                        </a:rPr>
                        <a:t>4</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pPr>
                      <a:r>
                        <a:rPr lang="en-US" sz="1100" dirty="0">
                          <a:solidFill>
                            <a:schemeClr val="tx1"/>
                          </a:solidFill>
                        </a:rPr>
                        <a:t>      </a:t>
                      </a:r>
                      <a:r>
                        <a:rPr lang="en-US" sz="1100" b="1" dirty="0">
                          <a:solidFill>
                            <a:schemeClr val="tx1"/>
                          </a:solidFill>
                        </a:rPr>
                        <a:t>       </a:t>
                      </a:r>
                      <a:r>
                        <a:rPr lang="en-US" sz="1600" b="1" dirty="0">
                          <a:solidFill>
                            <a:schemeClr val="tx1"/>
                          </a:solidFill>
                        </a:rPr>
                        <a:t> Indented, Bold, Title Case Heading, Ending With a Period</a:t>
                      </a:r>
                      <a:r>
                        <a:rPr lang="en-US" sz="1100" b="1" dirty="0">
                          <a:solidFill>
                            <a:schemeClr val="tx1"/>
                          </a:solidFill>
                        </a:rPr>
                        <a:t>.</a:t>
                      </a:r>
                      <a:r>
                        <a:rPr lang="en-US" sz="1600" b="1" dirty="0">
                          <a:solidFill>
                            <a:schemeClr val="tx1"/>
                          </a:solidFill>
                        </a:rPr>
                        <a:t> </a:t>
                      </a:r>
                      <a:r>
                        <a:rPr lang="en-US" sz="1600" dirty="0">
                          <a:solidFill>
                            <a:schemeClr val="tx1"/>
                          </a:solidFill>
                        </a:rPr>
                        <a:t>Text begins on the same line and continues as a regular paragraph. </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97698687"/>
                  </a:ext>
                </a:extLst>
              </a:tr>
              <a:tr h="1129787">
                <a:tc>
                  <a:txBody>
                    <a:bodyPr/>
                    <a:lstStyle/>
                    <a:p>
                      <a:pPr algn="ctr"/>
                      <a:r>
                        <a:rPr lang="en-US" sz="1100" dirty="0">
                          <a:solidFill>
                            <a:schemeClr val="tx1"/>
                          </a:solidFill>
                          <a:effectLst/>
                        </a:rPr>
                        <a:t>5</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pPr>
                      <a:r>
                        <a:rPr lang="en-US" sz="1100" dirty="0">
                          <a:solidFill>
                            <a:schemeClr val="tx1"/>
                          </a:solidFill>
                        </a:rPr>
                        <a:t>      </a:t>
                      </a:r>
                      <a:r>
                        <a:rPr lang="en-US" sz="1100" b="1" i="1" dirty="0">
                          <a:solidFill>
                            <a:schemeClr val="tx1"/>
                          </a:solidFill>
                        </a:rPr>
                        <a:t>       </a:t>
                      </a:r>
                      <a:r>
                        <a:rPr lang="en-US" sz="1600" b="1" i="1" dirty="0">
                          <a:solidFill>
                            <a:schemeClr val="tx1"/>
                          </a:solidFill>
                        </a:rPr>
                        <a:t>Indented, Bold Italic, Title Case Heading, Ending With a Period.</a:t>
                      </a:r>
                      <a:r>
                        <a:rPr lang="en-US" sz="1600" dirty="0">
                          <a:solidFill>
                            <a:schemeClr val="tx1"/>
                          </a:solidFill>
                        </a:rPr>
                        <a:t> Text begins on the same line and continues as a regular paragraph. </a:t>
                      </a:r>
                    </a:p>
                  </a:txBody>
                  <a:tcPr marL="54614" marR="54614" marT="27307" marB="27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8588017"/>
                  </a:ext>
                </a:extLst>
              </a:tr>
            </a:tbl>
          </a:graphicData>
        </a:graphic>
      </p:graphicFrame>
    </p:spTree>
    <p:extLst>
      <p:ext uri="{BB962C8B-B14F-4D97-AF65-F5344CB8AC3E}">
        <p14:creationId xmlns:p14="http://schemas.microsoft.com/office/powerpoint/2010/main" val="3122749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rPr>
              <a:t>Our textbook!   Find the Errors…..</a:t>
            </a:r>
            <a:endParaRPr lang="en-US" dirty="0"/>
          </a:p>
        </p:txBody>
      </p:sp>
      <p:sp>
        <p:nvSpPr>
          <p:cNvPr id="2" name="Content Placeholder 1"/>
          <p:cNvSpPr>
            <a:spLocks noGrp="1"/>
          </p:cNvSpPr>
          <p:nvPr>
            <p:ph idx="1"/>
          </p:nvPr>
        </p:nvSpPr>
        <p:spPr/>
        <p:txBody>
          <a:bodyPr/>
          <a:lstStyle/>
          <a:p>
            <a:pPr marL="0" indent="0">
              <a:lnSpc>
                <a:spcPct val="200000"/>
              </a:lnSpc>
              <a:buNone/>
            </a:pPr>
            <a:r>
              <a:rPr lang="en-US" dirty="0"/>
              <a:t>Varcarolis, L. (2018). Anxiety and Obsessive-Compulsive Disorders. 	In </a:t>
            </a:r>
            <a:r>
              <a:rPr lang="en-US" i="1" dirty="0"/>
              <a:t>Varcarolis' Foundations of Psychiatric Mental Health 	Nursing</a:t>
            </a:r>
            <a:r>
              <a:rPr lang="en-US" dirty="0"/>
              <a:t> 	(8th ed., pp. 270-293). St. Louis, Missouri: Elsevier.</a:t>
            </a:r>
          </a:p>
          <a:p>
            <a:pPr marL="0" indent="0">
              <a:buNone/>
            </a:pPr>
            <a:endParaRPr lang="en-US" dirty="0"/>
          </a:p>
        </p:txBody>
      </p:sp>
      <p:sp>
        <p:nvSpPr>
          <p:cNvPr id="4" name="Slide Number Placeholder 3">
            <a:extLst>
              <a:ext uri="{FF2B5EF4-FFF2-40B4-BE49-F238E27FC236}">
                <a16:creationId xmlns:a16="http://schemas.microsoft.com/office/drawing/2014/main" id="{293E5A89-C044-E242-BF12-E01B174AF85D}"/>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50</a:t>
            </a:fld>
            <a:endParaRPr kumimoji="0" lang="en-US" dirty="0"/>
          </a:p>
        </p:txBody>
      </p:sp>
    </p:spTree>
    <p:extLst>
      <p:ext uri="{BB962C8B-B14F-4D97-AF65-F5344CB8AC3E}">
        <p14:creationId xmlns:p14="http://schemas.microsoft.com/office/powerpoint/2010/main" val="3714307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6720"/>
            <a:ext cx="8229600" cy="2011680"/>
          </a:xfrm>
        </p:spPr>
        <p:txBody>
          <a:bodyPr>
            <a:normAutofit/>
          </a:bodyPr>
          <a:lstStyle/>
          <a:p>
            <a:pPr algn="ctr"/>
            <a:r>
              <a:rPr lang="en-US" dirty="0"/>
              <a:t>Correct Format</a:t>
            </a:r>
            <a:br>
              <a:rPr lang="en-US" dirty="0"/>
            </a:br>
            <a:r>
              <a:rPr lang="en-US" dirty="0"/>
              <a:t>Look back at your pathos.  Did you do this correctly??</a:t>
            </a:r>
          </a:p>
        </p:txBody>
      </p:sp>
      <p:sp>
        <p:nvSpPr>
          <p:cNvPr id="2" name="Content Placeholder 1"/>
          <p:cNvSpPr>
            <a:spLocks noGrp="1"/>
          </p:cNvSpPr>
          <p:nvPr>
            <p:ph idx="1"/>
          </p:nvPr>
        </p:nvSpPr>
        <p:spPr>
          <a:xfrm>
            <a:off x="457200" y="3002280"/>
            <a:ext cx="8229600" cy="3093720"/>
          </a:xfrm>
        </p:spPr>
        <p:txBody>
          <a:bodyPr>
            <a:normAutofit/>
          </a:bodyPr>
          <a:lstStyle/>
          <a:p>
            <a:pPr marL="0" indent="0">
              <a:lnSpc>
                <a:spcPct val="200000"/>
              </a:lnSpc>
              <a:buNone/>
            </a:pPr>
            <a:endParaRPr lang="en-US" sz="2000" dirty="0">
              <a:latin typeface="Times New Roman"/>
              <a:cs typeface="Times New Roman"/>
            </a:endParaRPr>
          </a:p>
        </p:txBody>
      </p:sp>
      <p:sp>
        <p:nvSpPr>
          <p:cNvPr id="4" name="Slide Number Placeholder 3">
            <a:extLst>
              <a:ext uri="{FF2B5EF4-FFF2-40B4-BE49-F238E27FC236}">
                <a16:creationId xmlns:a16="http://schemas.microsoft.com/office/drawing/2014/main" id="{81FF34ED-53D9-884C-B62A-1109F4846F16}"/>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51</a:t>
            </a:fld>
            <a:endParaRPr kumimoji="0" lang="en-US" dirty="0"/>
          </a:p>
        </p:txBody>
      </p:sp>
    </p:spTree>
    <p:extLst>
      <p:ext uri="{BB962C8B-B14F-4D97-AF65-F5344CB8AC3E}">
        <p14:creationId xmlns:p14="http://schemas.microsoft.com/office/powerpoint/2010/main" val="2312486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 Resources for APA Style</a:t>
            </a:r>
          </a:p>
        </p:txBody>
      </p:sp>
      <p:sp>
        <p:nvSpPr>
          <p:cNvPr id="2" name="Content Placeholder 1"/>
          <p:cNvSpPr>
            <a:spLocks noGrp="1"/>
          </p:cNvSpPr>
          <p:nvPr>
            <p:ph idx="1"/>
          </p:nvPr>
        </p:nvSpPr>
        <p:spPr/>
        <p:txBody>
          <a:bodyPr>
            <a:normAutofit/>
          </a:bodyPr>
          <a:lstStyle/>
          <a:p>
            <a:r>
              <a:rPr lang="en-US" sz="2000" dirty="0"/>
              <a:t>American Psychological Association: </a:t>
            </a:r>
          </a:p>
          <a:p>
            <a:pPr lvl="1"/>
            <a:r>
              <a:rPr lang="en-US" sz="2000" dirty="0"/>
              <a:t>http://www.apastyle.org/</a:t>
            </a:r>
          </a:p>
          <a:p>
            <a:r>
              <a:rPr lang="en-US" sz="2000" dirty="0"/>
              <a:t>Purdue Owl APA:</a:t>
            </a:r>
          </a:p>
          <a:p>
            <a:pPr lvl="1"/>
            <a:r>
              <a:rPr lang="en-US" sz="2000" dirty="0">
                <a:hlinkClick r:id="rId3"/>
              </a:rPr>
              <a:t>https://owl.purdue.edu/owl/research_and_citation/apa_style/apa_formatting_and_style_guide/general_format.html </a:t>
            </a:r>
            <a:endParaRPr lang="en-US" sz="2000" dirty="0"/>
          </a:p>
        </p:txBody>
      </p:sp>
      <p:sp>
        <p:nvSpPr>
          <p:cNvPr id="4" name="Slide Number Placeholder 3">
            <a:extLst>
              <a:ext uri="{FF2B5EF4-FFF2-40B4-BE49-F238E27FC236}">
                <a16:creationId xmlns:a16="http://schemas.microsoft.com/office/drawing/2014/main" id="{0A14CCEA-D29D-6B4B-B049-7316F2E57D2C}"/>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52</a:t>
            </a:fld>
            <a:endParaRPr kumimoji="0" lang="en-US" dirty="0"/>
          </a:p>
        </p:txBody>
      </p:sp>
    </p:spTree>
    <p:extLst>
      <p:ext uri="{BB962C8B-B14F-4D97-AF65-F5344CB8AC3E}">
        <p14:creationId xmlns:p14="http://schemas.microsoft.com/office/powerpoint/2010/main" val="3997054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Finding Research Articles</a:t>
            </a:r>
          </a:p>
        </p:txBody>
      </p:sp>
      <p:sp>
        <p:nvSpPr>
          <p:cNvPr id="2" name="Content Placeholder 1"/>
          <p:cNvSpPr>
            <a:spLocks noGrp="1"/>
          </p:cNvSpPr>
          <p:nvPr>
            <p:ph idx="1"/>
          </p:nvPr>
        </p:nvSpPr>
        <p:spPr/>
        <p:txBody>
          <a:bodyPr>
            <a:normAutofit/>
          </a:bodyPr>
          <a:lstStyle/>
          <a:p>
            <a:pPr>
              <a:lnSpc>
                <a:spcPct val="200000"/>
              </a:lnSpc>
            </a:pPr>
            <a:r>
              <a:rPr lang="en-US" dirty="0"/>
              <a:t>LAHC Library - </a:t>
            </a:r>
            <a:r>
              <a:rPr lang="en-US" dirty="0">
                <a:hlinkClick r:id="rId3"/>
              </a:rPr>
              <a:t>http://libguides.lahc.edu/library</a:t>
            </a:r>
            <a:endParaRPr lang="en-US" dirty="0"/>
          </a:p>
          <a:p>
            <a:pPr>
              <a:lnSpc>
                <a:spcPct val="200000"/>
              </a:lnSpc>
            </a:pPr>
            <a:r>
              <a:rPr lang="en-US" dirty="0"/>
              <a:t> PubMed -  http://www.ncbi.nlm.nih.gov/pubmed</a:t>
            </a:r>
          </a:p>
          <a:p>
            <a:pPr>
              <a:lnSpc>
                <a:spcPct val="200000"/>
              </a:lnSpc>
            </a:pPr>
            <a:r>
              <a:rPr lang="en-US" dirty="0"/>
              <a:t>Google search your subject of interest</a:t>
            </a:r>
          </a:p>
          <a:p>
            <a:pPr>
              <a:lnSpc>
                <a:spcPct val="200000"/>
              </a:lnSpc>
            </a:pPr>
            <a:r>
              <a:rPr lang="en-US" dirty="0"/>
              <a:t>National Institute of Mental Health - https://</a:t>
            </a:r>
            <a:r>
              <a:rPr lang="en-US" dirty="0" err="1"/>
              <a:t>www.nimh.nih.gov</a:t>
            </a:r>
            <a:r>
              <a:rPr lang="en-US" dirty="0"/>
              <a:t>/</a:t>
            </a:r>
          </a:p>
          <a:p>
            <a:pPr>
              <a:lnSpc>
                <a:spcPct val="200000"/>
              </a:lnSpc>
            </a:pPr>
            <a:r>
              <a:rPr lang="en-US" dirty="0"/>
              <a:t>Evidence-Based Mental Health (open access) - </a:t>
            </a:r>
            <a:r>
              <a:rPr lang="en-US" dirty="0">
                <a:hlinkClick r:id="rId4"/>
              </a:rPr>
              <a:t>http://ebmh.bmj.com/</a:t>
            </a:r>
            <a:endParaRPr lang="en-US" dirty="0"/>
          </a:p>
          <a:p>
            <a:pPr>
              <a:lnSpc>
                <a:spcPct val="200000"/>
              </a:lnSpc>
            </a:pPr>
            <a:endParaRPr lang="en-US" dirty="0"/>
          </a:p>
          <a:p>
            <a:pPr>
              <a:lnSpc>
                <a:spcPct val="200000"/>
              </a:lnSpc>
            </a:pPr>
            <a:endParaRPr lang="en-US" dirty="0"/>
          </a:p>
        </p:txBody>
      </p:sp>
      <p:sp>
        <p:nvSpPr>
          <p:cNvPr id="4" name="Slide Number Placeholder 3">
            <a:extLst>
              <a:ext uri="{FF2B5EF4-FFF2-40B4-BE49-F238E27FC236}">
                <a16:creationId xmlns:a16="http://schemas.microsoft.com/office/drawing/2014/main" id="{C8A1418D-6F0A-FF40-AC7E-AAFC6DF1A09F}"/>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53</a:t>
            </a:fld>
            <a:endParaRPr kumimoji="0" lang="en-US" dirty="0"/>
          </a:p>
        </p:txBody>
      </p:sp>
    </p:spTree>
    <p:extLst>
      <p:ext uri="{BB962C8B-B14F-4D97-AF65-F5344CB8AC3E}">
        <p14:creationId xmlns:p14="http://schemas.microsoft.com/office/powerpoint/2010/main" val="3000082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613FBF-0E3D-498C-93E4-46FBD68A4079.JPG"/>
          <p:cNvPicPr>
            <a:picLocks noGrp="1" noChangeAspect="1"/>
          </p:cNvPicPr>
          <p:nvPr>
            <p:ph idx="1"/>
          </p:nvPr>
        </p:nvPicPr>
        <p:blipFill>
          <a:blip r:embed="rId2" cstate="email">
            <a:extLst>
              <a:ext uri="{28A0092B-C50C-407E-A947-70E740481C1C}">
                <a14:useLocalDpi xmlns:a14="http://schemas.microsoft.com/office/drawing/2010/main" val="0"/>
              </a:ext>
            </a:extLst>
          </a:blip>
          <a:srcRect l="-40000" r="-40000"/>
          <a:stretch>
            <a:fillRect/>
          </a:stretch>
        </p:blipFill>
        <p:spPr>
          <a:xfrm>
            <a:off x="-1010920" y="292100"/>
            <a:ext cx="10447020" cy="5803900"/>
          </a:xfrm>
        </p:spPr>
      </p:pic>
      <p:sp>
        <p:nvSpPr>
          <p:cNvPr id="2" name="Slide Number Placeholder 1">
            <a:extLst>
              <a:ext uri="{FF2B5EF4-FFF2-40B4-BE49-F238E27FC236}">
                <a16:creationId xmlns:a16="http://schemas.microsoft.com/office/drawing/2014/main" id="{EB24FCC9-BFEF-6D41-8EA3-9CF7F13B2ADB}"/>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54</a:t>
            </a:fld>
            <a:endParaRPr kumimoji="0" lang="en-US" dirty="0"/>
          </a:p>
        </p:txBody>
      </p:sp>
    </p:spTree>
    <p:extLst>
      <p:ext uri="{BB962C8B-B14F-4D97-AF65-F5344CB8AC3E}">
        <p14:creationId xmlns:p14="http://schemas.microsoft.com/office/powerpoint/2010/main" val="206262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A763-DC0B-8E49-B8CE-9487AF5038E3}"/>
              </a:ext>
            </a:extLst>
          </p:cNvPr>
          <p:cNvSpPr>
            <a:spLocks noGrp="1"/>
          </p:cNvSpPr>
          <p:nvPr>
            <p:ph type="title"/>
          </p:nvPr>
        </p:nvSpPr>
        <p:spPr>
          <a:xfrm>
            <a:off x="731520" y="642594"/>
            <a:ext cx="7680960" cy="713766"/>
          </a:xfrm>
        </p:spPr>
        <p:txBody>
          <a:bodyPr/>
          <a:lstStyle/>
          <a:p>
            <a:pPr algn="ctr"/>
            <a:r>
              <a:rPr lang="en-US" dirty="0"/>
              <a:t>APA Headings Example</a:t>
            </a:r>
          </a:p>
        </p:txBody>
      </p:sp>
      <p:pic>
        <p:nvPicPr>
          <p:cNvPr id="6" name="Content Placeholder 5">
            <a:extLst>
              <a:ext uri="{FF2B5EF4-FFF2-40B4-BE49-F238E27FC236}">
                <a16:creationId xmlns:a16="http://schemas.microsoft.com/office/drawing/2014/main" id="{E19A3F31-9B99-E94F-A639-837C2436B4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768" y="1626327"/>
            <a:ext cx="8112463" cy="4369524"/>
          </a:xfrm>
        </p:spPr>
      </p:pic>
      <p:sp>
        <p:nvSpPr>
          <p:cNvPr id="4" name="Slide Number Placeholder 3">
            <a:extLst>
              <a:ext uri="{FF2B5EF4-FFF2-40B4-BE49-F238E27FC236}">
                <a16:creationId xmlns:a16="http://schemas.microsoft.com/office/drawing/2014/main" id="{74ACDF45-3E7A-7F46-A9CF-FA40C6DC00FE}"/>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6</a:t>
            </a:fld>
            <a:endParaRPr kumimoji="0" lang="en-US" dirty="0"/>
          </a:p>
        </p:txBody>
      </p:sp>
    </p:spTree>
    <p:extLst>
      <p:ext uri="{BB962C8B-B14F-4D97-AF65-F5344CB8AC3E}">
        <p14:creationId xmlns:p14="http://schemas.microsoft.com/office/powerpoint/2010/main" val="355417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7A76-0BE9-6F4E-85E5-7C3ED4C1E070}"/>
              </a:ext>
            </a:extLst>
          </p:cNvPr>
          <p:cNvSpPr>
            <a:spLocks noGrp="1"/>
          </p:cNvSpPr>
          <p:nvPr>
            <p:ph type="title"/>
          </p:nvPr>
        </p:nvSpPr>
        <p:spPr/>
        <p:txBody>
          <a:bodyPr/>
          <a:lstStyle/>
          <a:p>
            <a:pPr algn="ctr"/>
            <a:r>
              <a:rPr lang="en-US" dirty="0"/>
              <a:t>Academic Writing Style</a:t>
            </a:r>
          </a:p>
        </p:txBody>
      </p:sp>
      <p:sp>
        <p:nvSpPr>
          <p:cNvPr id="3" name="Content Placeholder 2">
            <a:extLst>
              <a:ext uri="{FF2B5EF4-FFF2-40B4-BE49-F238E27FC236}">
                <a16:creationId xmlns:a16="http://schemas.microsoft.com/office/drawing/2014/main" id="{A5D86B3D-F2C6-B940-8E17-ADF23035E3AE}"/>
              </a:ext>
            </a:extLst>
          </p:cNvPr>
          <p:cNvSpPr>
            <a:spLocks noGrp="1"/>
          </p:cNvSpPr>
          <p:nvPr>
            <p:ph idx="1"/>
          </p:nvPr>
        </p:nvSpPr>
        <p:spPr>
          <a:xfrm>
            <a:off x="731520" y="1737360"/>
            <a:ext cx="7680960" cy="4297680"/>
          </a:xfrm>
        </p:spPr>
        <p:txBody>
          <a:bodyPr>
            <a:normAutofit/>
          </a:bodyPr>
          <a:lstStyle/>
          <a:p>
            <a:r>
              <a:rPr lang="en-US" dirty="0"/>
              <a:t>Use professional language that matches language in the field</a:t>
            </a:r>
          </a:p>
          <a:p>
            <a:r>
              <a:rPr lang="en-US" dirty="0"/>
              <a:t>Omit use of “casual” language or “slang”</a:t>
            </a:r>
          </a:p>
          <a:p>
            <a:r>
              <a:rPr lang="en-US" dirty="0"/>
              <a:t>Write with respect, inclusion, sensitivity</a:t>
            </a:r>
          </a:p>
          <a:p>
            <a:r>
              <a:rPr lang="en-US" dirty="0"/>
              <a:t>Use “people first language” or “identity-first language”</a:t>
            </a:r>
          </a:p>
          <a:p>
            <a:pPr lvl="1"/>
            <a:r>
              <a:rPr lang="en-US" dirty="0"/>
              <a:t>Avoid labels such as alcoholics or schizophrenics</a:t>
            </a:r>
          </a:p>
          <a:p>
            <a:r>
              <a:rPr lang="en-US" dirty="0"/>
              <a:t>Avoid use negative or condescending terminology</a:t>
            </a:r>
          </a:p>
          <a:p>
            <a:pPr lvl="1"/>
            <a:r>
              <a:rPr lang="en-US" dirty="0"/>
              <a:t>Confined to a wheelchair, domestic violence victim, brain injured</a:t>
            </a:r>
          </a:p>
          <a:p>
            <a:r>
              <a:rPr lang="en-US" dirty="0"/>
              <a:t>Avoid changing tenses within a paragraph and do not change the tense within a sentence</a:t>
            </a:r>
          </a:p>
          <a:p>
            <a:r>
              <a:rPr lang="en-US" dirty="0"/>
              <a:t>Use an active voice and personal pronoun – do not refer to yourself in the third person</a:t>
            </a:r>
          </a:p>
        </p:txBody>
      </p:sp>
      <p:sp>
        <p:nvSpPr>
          <p:cNvPr id="4" name="Slide Number Placeholder 3">
            <a:extLst>
              <a:ext uri="{FF2B5EF4-FFF2-40B4-BE49-F238E27FC236}">
                <a16:creationId xmlns:a16="http://schemas.microsoft.com/office/drawing/2014/main" id="{0E32E3C8-3581-3845-9BD3-C0266C9D47F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310810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i="1" dirty="0">
                <a:effectLst/>
              </a:rPr>
              <a:t>APA Abbreviations</a:t>
            </a:r>
            <a:endParaRPr lang="en-US" dirty="0"/>
          </a:p>
        </p:txBody>
      </p:sp>
      <p:sp>
        <p:nvSpPr>
          <p:cNvPr id="2" name="Content Placeholder 1"/>
          <p:cNvSpPr>
            <a:spLocks noGrp="1"/>
          </p:cNvSpPr>
          <p:nvPr>
            <p:ph idx="1"/>
          </p:nvPr>
        </p:nvSpPr>
        <p:spPr/>
        <p:txBody>
          <a:bodyPr>
            <a:normAutofit/>
          </a:bodyPr>
          <a:lstStyle/>
          <a:p>
            <a:r>
              <a:rPr lang="en-US" dirty="0"/>
              <a:t>When abbreviating a term, use the full term the first time you use it, followed immediately by the abbreviation in parentheses.</a:t>
            </a:r>
          </a:p>
          <a:p>
            <a:r>
              <a:rPr lang="en-US" dirty="0"/>
              <a:t>Example: According to the American Psychological Association (APA), abbreviations are best used only when they allow for clear communication with the audience.  APA can be used in this way on subsequent uses.</a:t>
            </a:r>
          </a:p>
          <a:p>
            <a:r>
              <a:rPr lang="en-US" i="1" dirty="0"/>
              <a:t>Exceptions</a:t>
            </a:r>
            <a:r>
              <a:rPr lang="en-US" dirty="0"/>
              <a:t>: Standard abbreviations like units of measurement and states do not need to be written out. APA also allows abbreviations that appear as words in </a:t>
            </a:r>
            <a:r>
              <a:rPr lang="en-US" i="1" dirty="0"/>
              <a:t>Merriam-Webster’s Collegiate Dictionary</a:t>
            </a:r>
            <a:r>
              <a:rPr lang="en-US" dirty="0"/>
              <a:t> to be used without explanation (IQ, REM, AIDS, HIV)</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81FF855-BB30-7549-AC90-FFA7570E9B09}"/>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26493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E1C78-471F-234C-9F97-E67A9AF3431C}"/>
              </a:ext>
            </a:extLst>
          </p:cNvPr>
          <p:cNvSpPr>
            <a:spLocks noGrp="1"/>
          </p:cNvSpPr>
          <p:nvPr>
            <p:ph type="title"/>
          </p:nvPr>
        </p:nvSpPr>
        <p:spPr/>
        <p:txBody>
          <a:bodyPr/>
          <a:lstStyle/>
          <a:p>
            <a:pPr algn="ctr"/>
            <a:r>
              <a:rPr lang="en-US" dirty="0"/>
              <a:t>APA Numbers</a:t>
            </a:r>
          </a:p>
        </p:txBody>
      </p:sp>
      <p:sp>
        <p:nvSpPr>
          <p:cNvPr id="2" name="Content Placeholder 1">
            <a:extLst>
              <a:ext uri="{FF2B5EF4-FFF2-40B4-BE49-F238E27FC236}">
                <a16:creationId xmlns:a16="http://schemas.microsoft.com/office/drawing/2014/main" id="{F358AC14-247A-2443-8301-B896DD8AEDC1}"/>
              </a:ext>
            </a:extLst>
          </p:cNvPr>
          <p:cNvSpPr>
            <a:spLocks noGrp="1"/>
          </p:cNvSpPr>
          <p:nvPr>
            <p:ph idx="1"/>
          </p:nvPr>
        </p:nvSpPr>
        <p:spPr/>
        <p:txBody>
          <a:bodyPr>
            <a:normAutofit/>
          </a:bodyPr>
          <a:lstStyle/>
          <a:p>
            <a:r>
              <a:rPr lang="en-US" dirty="0"/>
              <a:t>Numbers: write out numbers </a:t>
            </a:r>
            <a:r>
              <a:rPr lang="en-US" dirty="0">
                <a:solidFill>
                  <a:srgbClr val="C00000"/>
                </a:solidFill>
              </a:rPr>
              <a:t>one </a:t>
            </a:r>
            <a:r>
              <a:rPr lang="en-US" dirty="0"/>
              <a:t>through </a:t>
            </a:r>
            <a:r>
              <a:rPr lang="en-US" dirty="0">
                <a:solidFill>
                  <a:srgbClr val="C00000"/>
                </a:solidFill>
              </a:rPr>
              <a:t>nine</a:t>
            </a:r>
          </a:p>
          <a:p>
            <a:pPr lvl="1"/>
            <a:r>
              <a:rPr lang="en-US" dirty="0"/>
              <a:t>(one, two, three, four, five, six, seven, eight, nine)</a:t>
            </a:r>
          </a:p>
          <a:p>
            <a:endParaRPr lang="en-US" dirty="0">
              <a:solidFill>
                <a:schemeClr val="tx2">
                  <a:lumMod val="75000"/>
                </a:schemeClr>
              </a:solidFill>
            </a:endParaRPr>
          </a:p>
          <a:p>
            <a:r>
              <a:rPr lang="en-US" dirty="0"/>
              <a:t>Exception – statistics or mathematical numbers</a:t>
            </a:r>
          </a:p>
          <a:p>
            <a:pPr lvl="1"/>
            <a:r>
              <a:rPr lang="en-US" dirty="0"/>
              <a:t> example - ok to use “2%” in your sentences</a:t>
            </a:r>
          </a:p>
          <a:p>
            <a:pPr lvl="1"/>
            <a:endParaRPr lang="en-US" dirty="0"/>
          </a:p>
          <a:p>
            <a:r>
              <a:rPr lang="en-US" dirty="0"/>
              <a:t>Write out a number that starts a sentence</a:t>
            </a:r>
          </a:p>
          <a:p>
            <a:pPr lvl="1"/>
            <a:r>
              <a:rPr lang="en-US" dirty="0"/>
              <a:t>Ninety-percent…..not: 90% of patients</a:t>
            </a:r>
          </a:p>
          <a:p>
            <a:pPr lvl="1"/>
            <a:r>
              <a:rPr lang="en-US" dirty="0"/>
              <a:t>Three thousand participants……</a:t>
            </a:r>
          </a:p>
          <a:p>
            <a:endParaRPr lang="en-US" dirty="0"/>
          </a:p>
        </p:txBody>
      </p:sp>
      <p:sp>
        <p:nvSpPr>
          <p:cNvPr id="3" name="Slide Number Placeholder 2">
            <a:extLst>
              <a:ext uri="{FF2B5EF4-FFF2-40B4-BE49-F238E27FC236}">
                <a16:creationId xmlns:a16="http://schemas.microsoft.com/office/drawing/2014/main" id="{19A200B0-E081-8548-8BC2-CA107D6C5C8A}"/>
              </a:ext>
            </a:extLst>
          </p:cNvPr>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2284867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{9E14A175-4080-364E-990A-0FD1AAF56B90}tf10001067</Template>
  <TotalTime>1848</TotalTime>
  <Words>3606</Words>
  <Application>Microsoft Macintosh PowerPoint</Application>
  <PresentationFormat>On-screen Show (4:3)</PresentationFormat>
  <Paragraphs>325</Paragraphs>
  <Slides>54</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Times New Roman</vt:lpstr>
      <vt:lpstr>Savon</vt:lpstr>
      <vt:lpstr>APA Style (7th Edition)</vt:lpstr>
      <vt:lpstr>Basic Elements  </vt:lpstr>
      <vt:lpstr>Title Page</vt:lpstr>
      <vt:lpstr>Basics</vt:lpstr>
      <vt:lpstr>APA Headings</vt:lpstr>
      <vt:lpstr>APA Headings Example</vt:lpstr>
      <vt:lpstr>Academic Writing Style</vt:lpstr>
      <vt:lpstr>APA Abbreviations</vt:lpstr>
      <vt:lpstr>APA Numbers</vt:lpstr>
      <vt:lpstr>PowerPoint Presentation</vt:lpstr>
      <vt:lpstr>Basic In-Text Citation Style</vt:lpstr>
      <vt:lpstr>In Text Citation Examples</vt:lpstr>
      <vt:lpstr>In-text Referencing – please put the following in an in-text reference</vt:lpstr>
      <vt:lpstr>Correct Possibilities</vt:lpstr>
      <vt:lpstr>Reference Page Format</vt:lpstr>
      <vt:lpstr>Digital Object Identifier</vt:lpstr>
      <vt:lpstr>DOI vs. URL</vt:lpstr>
      <vt:lpstr>Book Reference Edited vs. Unedited</vt:lpstr>
      <vt:lpstr>Secondary Source Citation  (Indirect Source Citation)</vt:lpstr>
      <vt:lpstr>Citation of Documentary</vt:lpstr>
      <vt:lpstr>AV Reference Online  Documentary Single Production </vt:lpstr>
      <vt:lpstr>Documentary Reference Practice</vt:lpstr>
      <vt:lpstr>Correct Format</vt:lpstr>
      <vt:lpstr>TV Series Episode or Webisode</vt:lpstr>
      <vt:lpstr>Government Authors</vt:lpstr>
      <vt:lpstr>Put in an in-text reference</vt:lpstr>
      <vt:lpstr>Correct Possibilities</vt:lpstr>
      <vt:lpstr>Nonperiodical Web Document or Report</vt:lpstr>
      <vt:lpstr>Only Need the Reference Once in The Paragraph – Unintentional Plagiarism?</vt:lpstr>
      <vt:lpstr>Paragraph Hints </vt:lpstr>
      <vt:lpstr>Our Textbook – Put Into APA (pay attention to capitalization and italics)</vt:lpstr>
      <vt:lpstr>Correct Format</vt:lpstr>
      <vt:lpstr>Journal Articles</vt:lpstr>
      <vt:lpstr>Examples</vt:lpstr>
      <vt:lpstr>Let’s Find the Errors</vt:lpstr>
      <vt:lpstr>Here’s the Raw Information</vt:lpstr>
      <vt:lpstr>Correct Format</vt:lpstr>
      <vt:lpstr>Find the errors.  Is this article appropriate to use in your paper?  Why or why not?</vt:lpstr>
      <vt:lpstr>Raw Information</vt:lpstr>
      <vt:lpstr>Correct Format</vt:lpstr>
      <vt:lpstr>Find the Errors</vt:lpstr>
      <vt:lpstr>Raw Information</vt:lpstr>
      <vt:lpstr>Correct Format</vt:lpstr>
      <vt:lpstr>Find the Errors and Put in APA</vt:lpstr>
      <vt:lpstr>Correct Format</vt:lpstr>
      <vt:lpstr>Put into APA Is this appropriate for your paper? Why or why not?</vt:lpstr>
      <vt:lpstr>Correct Format</vt:lpstr>
      <vt:lpstr>Put into APA style.  Can you find the doi? If so, should you use the url or doi? </vt:lpstr>
      <vt:lpstr>Correct Format</vt:lpstr>
      <vt:lpstr>Our textbook!   Find the Errors…..</vt:lpstr>
      <vt:lpstr>Correct Format Look back at your pathos.  Did you do this correctly??</vt:lpstr>
      <vt:lpstr>Web Resources for APA Style</vt:lpstr>
      <vt:lpstr>Finding Research Articles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Style</dc:title>
  <dc:creator>Edie Moore</dc:creator>
  <cp:lastModifiedBy>Microsoft Office User</cp:lastModifiedBy>
  <cp:revision>229</cp:revision>
  <cp:lastPrinted>2020-10-28T23:15:48Z</cp:lastPrinted>
  <dcterms:created xsi:type="dcterms:W3CDTF">2016-01-26T18:41:47Z</dcterms:created>
  <dcterms:modified xsi:type="dcterms:W3CDTF">2022-01-23T22:36:46Z</dcterms:modified>
</cp:coreProperties>
</file>