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7" r:id="rId3"/>
    <p:sldId id="258" r:id="rId4"/>
    <p:sldId id="260" r:id="rId5"/>
    <p:sldId id="261" r:id="rId6"/>
    <p:sldId id="307" r:id="rId7"/>
    <p:sldId id="275" r:id="rId8"/>
    <p:sldId id="276" r:id="rId9"/>
    <p:sldId id="308" r:id="rId10"/>
    <p:sldId id="263" r:id="rId11"/>
    <p:sldId id="266" r:id="rId12"/>
    <p:sldId id="267" r:id="rId13"/>
    <p:sldId id="268" r:id="rId14"/>
    <p:sldId id="264" r:id="rId15"/>
    <p:sldId id="265" r:id="rId16"/>
    <p:sldId id="310" r:id="rId17"/>
    <p:sldId id="269" r:id="rId18"/>
    <p:sldId id="312" r:id="rId19"/>
    <p:sldId id="314" r:id="rId20"/>
    <p:sldId id="311" r:id="rId21"/>
    <p:sldId id="273" r:id="rId22"/>
    <p:sldId id="313" r:id="rId23"/>
    <p:sldId id="315" r:id="rId24"/>
    <p:sldId id="274" r:id="rId25"/>
    <p:sldId id="277" r:id="rId26"/>
    <p:sldId id="309" r:id="rId27"/>
    <p:sldId id="278" r:id="rId28"/>
    <p:sldId id="317" r:id="rId29"/>
    <p:sldId id="279" r:id="rId30"/>
    <p:sldId id="280" r:id="rId31"/>
    <p:sldId id="281" r:id="rId32"/>
    <p:sldId id="282" r:id="rId33"/>
    <p:sldId id="283" r:id="rId34"/>
    <p:sldId id="316"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7" r:id="rId48"/>
    <p:sldId id="296" r:id="rId49"/>
    <p:sldId id="298" r:id="rId50"/>
    <p:sldId id="300" r:id="rId51"/>
    <p:sldId id="299" r:id="rId52"/>
    <p:sldId id="301" r:id="rId53"/>
    <p:sldId id="302" r:id="rId54"/>
    <p:sldId id="303"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50866" autoAdjust="0"/>
  </p:normalViewPr>
  <p:slideViewPr>
    <p:cSldViewPr snapToGrid="0" snapToObjects="1">
      <p:cViewPr varScale="1">
        <p:scale>
          <a:sx n="63" d="100"/>
          <a:sy n="63" d="100"/>
        </p:scale>
        <p:origin x="257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F1B9A5-5DAB-AB4E-92A3-9120F0811CC0}" type="datetimeFigureOut">
              <a:rPr lang="en-US" smtClean="0"/>
              <a:t>7/26/19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F966B-B6FE-754A-8EC9-F3C73B297968}" type="slidenum">
              <a:rPr lang="en-US" smtClean="0"/>
              <a:t>‹#›</a:t>
            </a:fld>
            <a:endParaRPr lang="en-US" dirty="0"/>
          </a:p>
        </p:txBody>
      </p:sp>
    </p:spTree>
    <p:extLst>
      <p:ext uri="{BB962C8B-B14F-4D97-AF65-F5344CB8AC3E}">
        <p14:creationId xmlns:p14="http://schemas.microsoft.com/office/powerpoint/2010/main" val="1566674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F966B-B6FE-754A-8EC9-F3C73B297968}" type="slidenum">
              <a:rPr lang="en-US" smtClean="0"/>
              <a:t>1</a:t>
            </a:fld>
            <a:endParaRPr lang="en-US" dirty="0"/>
          </a:p>
        </p:txBody>
      </p:sp>
    </p:spTree>
    <p:extLst>
      <p:ext uri="{BB962C8B-B14F-4D97-AF65-F5344CB8AC3E}">
        <p14:creationId xmlns:p14="http://schemas.microsoft.com/office/powerpoint/2010/main" val="4189702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DAF966B-B6FE-754A-8EC9-F3C73B297968}" type="slidenum">
              <a:rPr lang="en-US" smtClean="0"/>
              <a:t>13</a:t>
            </a:fld>
            <a:endParaRPr lang="en-US" dirty="0"/>
          </a:p>
        </p:txBody>
      </p:sp>
    </p:spTree>
    <p:extLst>
      <p:ext uri="{BB962C8B-B14F-4D97-AF65-F5344CB8AC3E}">
        <p14:creationId xmlns:p14="http://schemas.microsoft.com/office/powerpoint/2010/main" val="3710392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14</a:t>
            </a:fld>
            <a:endParaRPr lang="en-US" dirty="0"/>
          </a:p>
        </p:txBody>
      </p:sp>
    </p:spTree>
    <p:extLst>
      <p:ext uri="{BB962C8B-B14F-4D97-AF65-F5344CB8AC3E}">
        <p14:creationId xmlns:p14="http://schemas.microsoft.com/office/powerpoint/2010/main" val="1540662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15</a:t>
            </a:fld>
            <a:endParaRPr lang="en-US" dirty="0"/>
          </a:p>
        </p:txBody>
      </p:sp>
    </p:spTree>
    <p:extLst>
      <p:ext uri="{BB962C8B-B14F-4D97-AF65-F5344CB8AC3E}">
        <p14:creationId xmlns:p14="http://schemas.microsoft.com/office/powerpoint/2010/main" val="3391849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F966B-B6FE-754A-8EC9-F3C73B297968}" type="slidenum">
              <a:rPr lang="en-US" smtClean="0"/>
              <a:t>18</a:t>
            </a:fld>
            <a:endParaRPr lang="en-US" dirty="0"/>
          </a:p>
        </p:txBody>
      </p:sp>
    </p:spTree>
    <p:extLst>
      <p:ext uri="{BB962C8B-B14F-4D97-AF65-F5344CB8AC3E}">
        <p14:creationId xmlns:p14="http://schemas.microsoft.com/office/powerpoint/2010/main" val="2795719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20</a:t>
            </a:fld>
            <a:endParaRPr lang="en-US" dirty="0"/>
          </a:p>
        </p:txBody>
      </p:sp>
    </p:spTree>
    <p:extLst>
      <p:ext uri="{BB962C8B-B14F-4D97-AF65-F5344CB8AC3E}">
        <p14:creationId xmlns:p14="http://schemas.microsoft.com/office/powerpoint/2010/main" val="1232609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24</a:t>
            </a:fld>
            <a:endParaRPr lang="en-US" dirty="0"/>
          </a:p>
        </p:txBody>
      </p:sp>
    </p:spTree>
    <p:extLst>
      <p:ext uri="{BB962C8B-B14F-4D97-AF65-F5344CB8AC3E}">
        <p14:creationId xmlns:p14="http://schemas.microsoft.com/office/powerpoint/2010/main" val="2648295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25</a:t>
            </a:fld>
            <a:endParaRPr lang="en-US" dirty="0"/>
          </a:p>
        </p:txBody>
      </p:sp>
    </p:spTree>
    <p:extLst>
      <p:ext uri="{BB962C8B-B14F-4D97-AF65-F5344CB8AC3E}">
        <p14:creationId xmlns:p14="http://schemas.microsoft.com/office/powerpoint/2010/main" val="952630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29</a:t>
            </a:fld>
            <a:endParaRPr lang="en-US" dirty="0"/>
          </a:p>
        </p:txBody>
      </p:sp>
    </p:spTree>
    <p:extLst>
      <p:ext uri="{BB962C8B-B14F-4D97-AF65-F5344CB8AC3E}">
        <p14:creationId xmlns:p14="http://schemas.microsoft.com/office/powerpoint/2010/main" val="3774996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31</a:t>
            </a:fld>
            <a:endParaRPr lang="en-US" dirty="0"/>
          </a:p>
        </p:txBody>
      </p:sp>
    </p:spTree>
    <p:extLst>
      <p:ext uri="{BB962C8B-B14F-4D97-AF65-F5344CB8AC3E}">
        <p14:creationId xmlns:p14="http://schemas.microsoft.com/office/powerpoint/2010/main" val="718165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33</a:t>
            </a:fld>
            <a:endParaRPr lang="en-US" dirty="0"/>
          </a:p>
        </p:txBody>
      </p:sp>
    </p:spTree>
    <p:extLst>
      <p:ext uri="{BB962C8B-B14F-4D97-AF65-F5344CB8AC3E}">
        <p14:creationId xmlns:p14="http://schemas.microsoft.com/office/powerpoint/2010/main" val="2397365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2</a:t>
            </a:fld>
            <a:endParaRPr lang="en-US" dirty="0"/>
          </a:p>
        </p:txBody>
      </p:sp>
    </p:spTree>
    <p:extLst>
      <p:ext uri="{BB962C8B-B14F-4D97-AF65-F5344CB8AC3E}">
        <p14:creationId xmlns:p14="http://schemas.microsoft.com/office/powerpoint/2010/main" val="27180687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35</a:t>
            </a:fld>
            <a:endParaRPr lang="en-US" dirty="0"/>
          </a:p>
        </p:txBody>
      </p:sp>
    </p:spTree>
    <p:extLst>
      <p:ext uri="{BB962C8B-B14F-4D97-AF65-F5344CB8AC3E}">
        <p14:creationId xmlns:p14="http://schemas.microsoft.com/office/powerpoint/2010/main" val="2888053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36</a:t>
            </a:fld>
            <a:endParaRPr lang="en-US" dirty="0"/>
          </a:p>
        </p:txBody>
      </p:sp>
    </p:spTree>
    <p:extLst>
      <p:ext uri="{BB962C8B-B14F-4D97-AF65-F5344CB8AC3E}">
        <p14:creationId xmlns:p14="http://schemas.microsoft.com/office/powerpoint/2010/main" val="41523953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DAF966B-B6FE-754A-8EC9-F3C73B297968}" type="slidenum">
              <a:rPr lang="en-US" smtClean="0"/>
              <a:t>37</a:t>
            </a:fld>
            <a:endParaRPr lang="en-US" dirty="0"/>
          </a:p>
        </p:txBody>
      </p:sp>
    </p:spTree>
    <p:extLst>
      <p:ext uri="{BB962C8B-B14F-4D97-AF65-F5344CB8AC3E}">
        <p14:creationId xmlns:p14="http://schemas.microsoft.com/office/powerpoint/2010/main" val="3792130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38</a:t>
            </a:fld>
            <a:endParaRPr lang="en-US" dirty="0"/>
          </a:p>
        </p:txBody>
      </p:sp>
    </p:spTree>
    <p:extLst>
      <p:ext uri="{BB962C8B-B14F-4D97-AF65-F5344CB8AC3E}">
        <p14:creationId xmlns:p14="http://schemas.microsoft.com/office/powerpoint/2010/main" val="12421753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42</a:t>
            </a:fld>
            <a:endParaRPr lang="en-US" dirty="0"/>
          </a:p>
        </p:txBody>
      </p:sp>
    </p:spTree>
    <p:extLst>
      <p:ext uri="{BB962C8B-B14F-4D97-AF65-F5344CB8AC3E}">
        <p14:creationId xmlns:p14="http://schemas.microsoft.com/office/powerpoint/2010/main" val="972364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44</a:t>
            </a:fld>
            <a:endParaRPr lang="en-US" dirty="0"/>
          </a:p>
        </p:txBody>
      </p:sp>
    </p:spTree>
    <p:extLst>
      <p:ext uri="{BB962C8B-B14F-4D97-AF65-F5344CB8AC3E}">
        <p14:creationId xmlns:p14="http://schemas.microsoft.com/office/powerpoint/2010/main" val="36738910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46</a:t>
            </a:fld>
            <a:endParaRPr lang="en-US" dirty="0"/>
          </a:p>
        </p:txBody>
      </p:sp>
    </p:spTree>
    <p:extLst>
      <p:ext uri="{BB962C8B-B14F-4D97-AF65-F5344CB8AC3E}">
        <p14:creationId xmlns:p14="http://schemas.microsoft.com/office/powerpoint/2010/main" val="5075771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47</a:t>
            </a:fld>
            <a:endParaRPr lang="en-US" dirty="0"/>
          </a:p>
        </p:txBody>
      </p:sp>
    </p:spTree>
    <p:extLst>
      <p:ext uri="{BB962C8B-B14F-4D97-AF65-F5344CB8AC3E}">
        <p14:creationId xmlns:p14="http://schemas.microsoft.com/office/powerpoint/2010/main" val="837916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48</a:t>
            </a:fld>
            <a:endParaRPr lang="en-US" dirty="0"/>
          </a:p>
        </p:txBody>
      </p:sp>
    </p:spTree>
    <p:extLst>
      <p:ext uri="{BB962C8B-B14F-4D97-AF65-F5344CB8AC3E}">
        <p14:creationId xmlns:p14="http://schemas.microsoft.com/office/powerpoint/2010/main" val="21512804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52</a:t>
            </a:fld>
            <a:endParaRPr lang="en-US" dirty="0"/>
          </a:p>
        </p:txBody>
      </p:sp>
    </p:spTree>
    <p:extLst>
      <p:ext uri="{BB962C8B-B14F-4D97-AF65-F5344CB8AC3E}">
        <p14:creationId xmlns:p14="http://schemas.microsoft.com/office/powerpoint/2010/main" val="2990665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3</a:t>
            </a:fld>
            <a:endParaRPr lang="en-US" dirty="0"/>
          </a:p>
        </p:txBody>
      </p:sp>
    </p:spTree>
    <p:extLst>
      <p:ext uri="{BB962C8B-B14F-4D97-AF65-F5344CB8AC3E}">
        <p14:creationId xmlns:p14="http://schemas.microsoft.com/office/powerpoint/2010/main" val="37086666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53</a:t>
            </a:fld>
            <a:endParaRPr lang="en-US" dirty="0"/>
          </a:p>
        </p:txBody>
      </p:sp>
    </p:spTree>
    <p:extLst>
      <p:ext uri="{BB962C8B-B14F-4D97-AF65-F5344CB8AC3E}">
        <p14:creationId xmlns:p14="http://schemas.microsoft.com/office/powerpoint/2010/main" val="2921329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4</a:t>
            </a:fld>
            <a:endParaRPr lang="en-US" dirty="0"/>
          </a:p>
        </p:txBody>
      </p:sp>
    </p:spTree>
    <p:extLst>
      <p:ext uri="{BB962C8B-B14F-4D97-AF65-F5344CB8AC3E}">
        <p14:creationId xmlns:p14="http://schemas.microsoft.com/office/powerpoint/2010/main" val="2100409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F966B-B6FE-754A-8EC9-F3C73B297968}" type="slidenum">
              <a:rPr lang="en-US" smtClean="0"/>
              <a:t>6</a:t>
            </a:fld>
            <a:endParaRPr lang="en-US" dirty="0"/>
          </a:p>
        </p:txBody>
      </p:sp>
    </p:spTree>
    <p:extLst>
      <p:ext uri="{BB962C8B-B14F-4D97-AF65-F5344CB8AC3E}">
        <p14:creationId xmlns:p14="http://schemas.microsoft.com/office/powerpoint/2010/main" val="1979967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7</a:t>
            </a:fld>
            <a:endParaRPr lang="en-US" dirty="0"/>
          </a:p>
        </p:txBody>
      </p:sp>
    </p:spTree>
    <p:extLst>
      <p:ext uri="{BB962C8B-B14F-4D97-AF65-F5344CB8AC3E}">
        <p14:creationId xmlns:p14="http://schemas.microsoft.com/office/powerpoint/2010/main" val="401144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8</a:t>
            </a:fld>
            <a:endParaRPr lang="en-US" dirty="0"/>
          </a:p>
        </p:txBody>
      </p:sp>
    </p:spTree>
    <p:extLst>
      <p:ext uri="{BB962C8B-B14F-4D97-AF65-F5344CB8AC3E}">
        <p14:creationId xmlns:p14="http://schemas.microsoft.com/office/powerpoint/2010/main" val="3646149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10</a:t>
            </a:fld>
            <a:endParaRPr lang="en-US" dirty="0"/>
          </a:p>
        </p:txBody>
      </p:sp>
    </p:spTree>
    <p:extLst>
      <p:ext uri="{BB962C8B-B14F-4D97-AF65-F5344CB8AC3E}">
        <p14:creationId xmlns:p14="http://schemas.microsoft.com/office/powerpoint/2010/main" val="255450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F966B-B6FE-754A-8EC9-F3C73B297968}" type="slidenum">
              <a:rPr lang="en-US" smtClean="0"/>
              <a:t>11</a:t>
            </a:fld>
            <a:endParaRPr lang="en-US" dirty="0"/>
          </a:p>
        </p:txBody>
      </p:sp>
    </p:spTree>
    <p:extLst>
      <p:ext uri="{BB962C8B-B14F-4D97-AF65-F5344CB8AC3E}">
        <p14:creationId xmlns:p14="http://schemas.microsoft.com/office/powerpoint/2010/main" val="77958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pPr eaLnBrk="1" latinLnBrk="0" hangingPunct="1"/>
            <a:fld id="{74F4EEBB-65AA-1743-BCC8-7D49CBB66AE2}" type="datetime1">
              <a:rPr lang="en-US" smtClean="0"/>
              <a:t>7/26/19</a:t>
            </a:fld>
            <a:endParaRPr lang="en-US" dirty="0"/>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dirty="0"/>
          </a:p>
        </p:txBody>
      </p:sp>
      <p:sp>
        <p:nvSpPr>
          <p:cNvPr id="17" name="Footer Placeholder 16"/>
          <p:cNvSpPr>
            <a:spLocks noGrp="1"/>
          </p:cNvSpPr>
          <p:nvPr>
            <p:ph type="ftr" sz="quarter" idx="12"/>
          </p:nvPr>
        </p:nvSpPr>
        <p:spPr/>
        <p:txBody>
          <a:bodyPr/>
          <a:lstStyle/>
          <a:p>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5B73457F-33FD-1E4B-9F7F-89A20DB52744}" type="datetime1">
              <a:rPr lang="en-US" smtClean="0"/>
              <a:t>7/26/19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93A4C1BF-F34C-9843-9856-F3917597517C}" type="datetime1">
              <a:rPr lang="en-US" smtClean="0"/>
              <a:t>7/26/19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pPr eaLnBrk="1" latinLnBrk="0" hangingPunct="1"/>
            <a:fld id="{F20FB60E-AD2B-764F-8400-B8EA463810C1}" type="datetime1">
              <a:rPr lang="en-US" smtClean="0"/>
              <a:t>7/26/19</a:t>
            </a:fld>
            <a:endParaRPr lang="en-US" dirty="0"/>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dirty="0"/>
          </a:p>
        </p:txBody>
      </p:sp>
      <p:sp>
        <p:nvSpPr>
          <p:cNvPr id="16" name="Footer Placeholder 15"/>
          <p:cNvSpPr>
            <a:spLocks noGrp="1"/>
          </p:cNvSpPr>
          <p:nvPr>
            <p:ph type="ftr" sz="quarter" idx="16"/>
          </p:nvPr>
        </p:nvSpPr>
        <p:spPr/>
        <p:txBody>
          <a:bodyPr/>
          <a:lstStyle/>
          <a:p>
            <a:endParaRPr kumimoji="0"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12CCDDEF-3180-3948-BA43-B10E5B6476B3}" type="datetime1">
              <a:rPr lang="en-US" smtClean="0"/>
              <a:t>7/26/19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81773CDB-868B-A742-A4A8-036D36EA643D}" type="datetime1">
              <a:rPr lang="en-US" smtClean="0"/>
              <a:t>7/26/19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8" name="Footer Placeholder 7"/>
          <p:cNvSpPr>
            <a:spLocks noGrp="1"/>
          </p:cNvSpPr>
          <p:nvPr>
            <p:ph type="ftr" sz="quarter" idx="11"/>
          </p:nvPr>
        </p:nvSpPr>
        <p:spPr/>
        <p:txBody>
          <a:bodyPr/>
          <a:lstStyle/>
          <a:p>
            <a:endParaRPr kumimoji="0" lang="en-US" dirty="0"/>
          </a:p>
        </p:txBody>
      </p:sp>
      <p:sp>
        <p:nvSpPr>
          <p:cNvPr id="7" name="Date Placeholder 6"/>
          <p:cNvSpPr>
            <a:spLocks noGrp="1"/>
          </p:cNvSpPr>
          <p:nvPr>
            <p:ph type="dt" sz="half" idx="10"/>
          </p:nvPr>
        </p:nvSpPr>
        <p:spPr/>
        <p:txBody>
          <a:bodyPr/>
          <a:lstStyle/>
          <a:p>
            <a:pPr eaLnBrk="1" latinLnBrk="0" hangingPunct="1"/>
            <a:fld id="{C78E7D2D-2FD1-6044-9813-EC73AE4CDF07}" type="datetime1">
              <a:rPr lang="en-US" smtClean="0"/>
              <a:t>7/26/19</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75B3B328-9AA4-B54C-998C-0A23DBFBC791}" type="datetime1">
              <a:rPr lang="en-US" smtClean="0"/>
              <a:t>7/26/19</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AE7C741-345C-414E-A416-1B38DC7F1AA1}" type="datetime1">
              <a:rPr lang="en-US" smtClean="0"/>
              <a:t>7/26/19</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pPr eaLnBrk="1" latinLnBrk="0" hangingPunct="1"/>
            <a:fld id="{8C836DBC-F1E8-214A-9CD8-18CE64D27912}" type="datetime1">
              <a:rPr lang="en-US" smtClean="0"/>
              <a:t>7/26/19</a:t>
            </a:fld>
            <a:endParaRPr lang="en-US" dirty="0"/>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dirty="0"/>
          </a:p>
        </p:txBody>
      </p:sp>
      <p:sp>
        <p:nvSpPr>
          <p:cNvPr id="10" name="Footer Placeholder 9"/>
          <p:cNvSpPr>
            <a:spLocks noGrp="1"/>
          </p:cNvSpPr>
          <p:nvPr>
            <p:ph type="ftr" sz="quarter" idx="16"/>
          </p:nvPr>
        </p:nvSpPr>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a:t>Drag picture to placeholder or click icon to add</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pPr eaLnBrk="1" latinLnBrk="0" hangingPunct="1"/>
            <a:fld id="{723185FD-A6EA-5E4C-A6D4-AB12AC985985}" type="datetime1">
              <a:rPr lang="en-US" smtClean="0"/>
              <a:t>7/26/19</a:t>
            </a:fld>
            <a:endParaRPr lang="en-US" dirty="0"/>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dirty="0"/>
          </a:p>
        </p:txBody>
      </p:sp>
      <p:sp>
        <p:nvSpPr>
          <p:cNvPr id="10" name="Footer Placeholder 9"/>
          <p:cNvSpPr>
            <a:spLocks noGrp="1"/>
          </p:cNvSpPr>
          <p:nvPr>
            <p:ph type="ftr" sz="quarter" idx="12"/>
          </p:nvPr>
        </p:nvSpPr>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FEF57C6C-1DD6-BD49-A6CD-55F7C7E1D951}" type="datetime1">
              <a:rPr lang="en-US" smtClean="0"/>
              <a:t>7/26/19</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MdYc-CAMeE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cbi.nlm.nih.gov/pubmed?term=Heres%20S%5bAuthor%5d&amp;cauthor=true&amp;cauthor_uid=21257294" TargetMode="External"/><Relationship Id="rId7" Type="http://schemas.openxmlformats.org/officeDocument/2006/relationships/hyperlink" Target="http://www.ncbi.nlm.nih.gov/pubmed?term=Leucht%20S%5bAuthor%5d&amp;cauthor=true&amp;cauthor_uid=21257294" TargetMode="External"/><Relationship Id="rId2" Type="http://schemas.openxmlformats.org/officeDocument/2006/relationships/hyperlink" Target="http://www.ncbi.nlm.nih.gov/pubmed?term=Leucht%20C%5bAuthor%5d&amp;cauthor=true&amp;cauthor_uid=21257294" TargetMode="External"/><Relationship Id="rId1" Type="http://schemas.openxmlformats.org/officeDocument/2006/relationships/slideLayout" Target="../slideLayouts/slideLayout2.xml"/><Relationship Id="rId6" Type="http://schemas.openxmlformats.org/officeDocument/2006/relationships/hyperlink" Target="http://www.ncbi.nlm.nih.gov/pubmed?term=Davis%20JM%5bAuthor%5d&amp;cauthor=true&amp;cauthor_uid=21257294" TargetMode="External"/><Relationship Id="rId5" Type="http://schemas.openxmlformats.org/officeDocument/2006/relationships/hyperlink" Target="http://www.ncbi.nlm.nih.gov/pubmed?term=Kissling%20W%5bAuthor%5d&amp;cauthor=true&amp;cauthor_uid=21257294" TargetMode="External"/><Relationship Id="rId4" Type="http://schemas.openxmlformats.org/officeDocument/2006/relationships/hyperlink" Target="http://www.ncbi.nlm.nih.gov/pubmed?term=Kane%20JM%5bAuthor%5d&amp;cauthor=true&amp;cauthor_uid=21257294"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medscape.com/viewpublication/917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active','authordisclosures"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ncbi.nlm.nih.gov/pubmed?term=Javitt%20DC%5bAuthor%5d&amp;cauthor=true&amp;cauthor_uid=1734985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ncbi.nlm.nih.gov/pubmed?term=Haleem%20DJ%5bAuthor%5d&amp;cauthor=true&amp;cauthor_uid=22854305"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mayoclinic.co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calvin.edu/library/knightcite/index.php"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www.ncbi.nlm.nih.gov/pubmed?term=Brenchley%20C%5bAuthor%5d&amp;cauthor=true&amp;cauthor_uid=18180427" TargetMode="External"/><Relationship Id="rId13" Type="http://schemas.openxmlformats.org/officeDocument/2006/relationships/hyperlink" Target="http://www.ncbi.nlm.nih.gov/pubmed?term=Kaye%20DM%5bAuthor%5d&amp;cauthor=true&amp;cauthor_uid=18180427" TargetMode="External"/><Relationship Id="rId3" Type="http://schemas.openxmlformats.org/officeDocument/2006/relationships/hyperlink" Target="http://www.ncbi.nlm.nih.gov/pubmed?term=Barton%20DA%5bAuthor%5d&amp;cauthor=true&amp;cauthor_uid=18180427" TargetMode="External"/><Relationship Id="rId7" Type="http://schemas.openxmlformats.org/officeDocument/2006/relationships/hyperlink" Target="http://www.ncbi.nlm.nih.gov/pubmed?term=Haikerwal%20D%5bAuthor%5d&amp;cauthor=true&amp;cauthor_uid=18180427" TargetMode="External"/><Relationship Id="rId12" Type="http://schemas.openxmlformats.org/officeDocument/2006/relationships/hyperlink" Target="http://www.ncbi.nlm.nih.gov/pubmed?term=Wiesner%20G%5bAuthor%5d&amp;cauthor=true&amp;cauthor_uid=18180427" TargetMode="External"/><Relationship Id="rId2" Type="http://schemas.openxmlformats.org/officeDocument/2006/relationships/notesSlide" Target="../notesSlides/notesSlide28.xml"/><Relationship Id="rId16" Type="http://schemas.openxmlformats.org/officeDocument/2006/relationships/hyperlink" Target="http://www.ncbi.nlm.nih.gov/pubmed?term=Lambert%20GW%5bAuthor%5d&amp;cauthor=true&amp;cauthor_uid=18180427" TargetMode="External"/><Relationship Id="rId1" Type="http://schemas.openxmlformats.org/officeDocument/2006/relationships/slideLayout" Target="../slideLayouts/slideLayout2.xml"/><Relationship Id="rId6" Type="http://schemas.openxmlformats.org/officeDocument/2006/relationships/hyperlink" Target="http://www.ncbi.nlm.nih.gov/pubmed?term=Lambert%20EA%5bAuthor%5d&amp;cauthor=true&amp;cauthor_uid=18180427" TargetMode="External"/><Relationship Id="rId11" Type="http://schemas.openxmlformats.org/officeDocument/2006/relationships/hyperlink" Target="http://www.ncbi.nlm.nih.gov/pubmed?term=Guo%20L%5bAuthor%5d&amp;cauthor=true&amp;cauthor_uid=18180427" TargetMode="External"/><Relationship Id="rId5" Type="http://schemas.openxmlformats.org/officeDocument/2006/relationships/hyperlink" Target="http://www.ncbi.nlm.nih.gov/pubmed?term=Dawood%20T%5bAuthor%5d&amp;cauthor=true&amp;cauthor_uid=18180427" TargetMode="External"/><Relationship Id="rId15" Type="http://schemas.openxmlformats.org/officeDocument/2006/relationships/hyperlink" Target="http://www.ncbi.nlm.nih.gov/pubmed?term=Schlaich%20MP%5bAuthor%5d&amp;cauthor=true&amp;cauthor_uid=18180427" TargetMode="External"/><Relationship Id="rId10" Type="http://schemas.openxmlformats.org/officeDocument/2006/relationships/hyperlink" Target="http://www.ncbi.nlm.nih.gov/pubmed?term=Hastings%20J%5bAuthor%5d&amp;cauthor=true&amp;cauthor_uid=18180427" TargetMode="External"/><Relationship Id="rId4" Type="http://schemas.openxmlformats.org/officeDocument/2006/relationships/hyperlink" Target="http://www.ncbi.nlm.nih.gov/pubmed?term=Esler%20MD%5bAuthor%5d&amp;cauthor=true&amp;cauthor_uid=18180427" TargetMode="External"/><Relationship Id="rId9" Type="http://schemas.openxmlformats.org/officeDocument/2006/relationships/hyperlink" Target="http://www.ncbi.nlm.nih.gov/pubmed?term=Socratous%20F%5bAuthor%5d&amp;cauthor=true&amp;cauthor_uid=18180427" TargetMode="External"/><Relationship Id="rId14" Type="http://schemas.openxmlformats.org/officeDocument/2006/relationships/hyperlink" Target="http://www.ncbi.nlm.nih.gov/pubmed?term=Bayles%20R%5bAuthor%5d&amp;cauthor=true&amp;cauthor_uid=18180427"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ebmh.bmj.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Tutorial</a:t>
            </a:r>
          </a:p>
          <a:p>
            <a:r>
              <a:rPr lang="en-US" dirty="0"/>
              <a:t>E. Moore, RN, MSN, FNP</a:t>
            </a:r>
          </a:p>
        </p:txBody>
      </p:sp>
      <p:sp>
        <p:nvSpPr>
          <p:cNvPr id="3" name="Title 2"/>
          <p:cNvSpPr>
            <a:spLocks noGrp="1"/>
          </p:cNvSpPr>
          <p:nvPr>
            <p:ph type="ctrTitle"/>
          </p:nvPr>
        </p:nvSpPr>
        <p:spPr/>
        <p:txBody>
          <a:bodyPr/>
          <a:lstStyle/>
          <a:p>
            <a:r>
              <a:rPr lang="en-US" dirty="0"/>
              <a:t>APA Style</a:t>
            </a:r>
          </a:p>
        </p:txBody>
      </p:sp>
      <p:sp>
        <p:nvSpPr>
          <p:cNvPr id="4" name="Slide Number Placeholder 3">
            <a:extLst>
              <a:ext uri="{FF2B5EF4-FFF2-40B4-BE49-F238E27FC236}">
                <a16:creationId xmlns:a16="http://schemas.microsoft.com/office/drawing/2014/main" id="{6ECC5459-8AA9-CD40-8725-96C05F43301B}"/>
              </a:ext>
            </a:extLst>
          </p:cNvPr>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1</a:t>
            </a:fld>
            <a:endParaRPr kumimoji="0" lang="en-US" dirty="0"/>
          </a:p>
        </p:txBody>
      </p:sp>
    </p:spTree>
    <p:extLst>
      <p:ext uri="{BB962C8B-B14F-4D97-AF65-F5344CB8AC3E}">
        <p14:creationId xmlns:p14="http://schemas.microsoft.com/office/powerpoint/2010/main" val="2278298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Effects of Age on Detection of Emotion.jpg"/>
          <p:cNvPicPr>
            <a:picLocks noGrp="1" noChangeAspect="1"/>
          </p:cNvPicPr>
          <p:nvPr>
            <p:ph idx="1"/>
          </p:nvPr>
        </p:nvPicPr>
        <p:blipFill>
          <a:blip r:embed="rId3" cstate="email">
            <a:extLst>
              <a:ext uri="{28A0092B-C50C-407E-A947-70E740481C1C}">
                <a14:useLocalDpi xmlns:a14="http://schemas.microsoft.com/office/drawing/2010/main" val="0"/>
              </a:ext>
            </a:extLst>
          </a:blip>
          <a:srcRect t="28535" b="28535"/>
          <a:stretch>
            <a:fillRect/>
          </a:stretch>
        </p:blipFill>
        <p:spPr/>
      </p:pic>
      <p:sp>
        <p:nvSpPr>
          <p:cNvPr id="3" name="Title 2"/>
          <p:cNvSpPr>
            <a:spLocks noGrp="1"/>
          </p:cNvSpPr>
          <p:nvPr>
            <p:ph type="title"/>
          </p:nvPr>
        </p:nvSpPr>
        <p:spPr/>
        <p:txBody>
          <a:bodyPr/>
          <a:lstStyle/>
          <a:p>
            <a:pPr algn="ctr"/>
            <a:r>
              <a:rPr lang="en-US" dirty="0"/>
              <a:t>References</a:t>
            </a:r>
          </a:p>
        </p:txBody>
      </p:sp>
      <p:sp>
        <p:nvSpPr>
          <p:cNvPr id="2" name="TextBox 1"/>
          <p:cNvSpPr txBox="1"/>
          <p:nvPr/>
        </p:nvSpPr>
        <p:spPr>
          <a:xfrm>
            <a:off x="2600960" y="4840625"/>
            <a:ext cx="3098800" cy="923330"/>
          </a:xfrm>
          <a:prstGeom prst="rect">
            <a:avLst/>
          </a:prstGeom>
          <a:noFill/>
        </p:spPr>
        <p:txBody>
          <a:bodyPr wrap="square" rtlCol="0">
            <a:spAutoFit/>
          </a:bodyPr>
          <a:lstStyle/>
          <a:p>
            <a:r>
              <a:rPr lang="en-US" dirty="0">
                <a:solidFill>
                  <a:schemeClr val="bg1"/>
                </a:solidFill>
              </a:rPr>
              <a:t>Pay close attention to what </a:t>
            </a:r>
            <a:r>
              <a:rPr lang="en-US" u="sng" dirty="0">
                <a:solidFill>
                  <a:schemeClr val="bg1"/>
                </a:solidFill>
              </a:rPr>
              <a:t>is</a:t>
            </a:r>
            <a:r>
              <a:rPr lang="en-US" dirty="0">
                <a:solidFill>
                  <a:schemeClr val="bg1"/>
                </a:solidFill>
              </a:rPr>
              <a:t> capitalized and what </a:t>
            </a:r>
            <a:r>
              <a:rPr lang="en-US" u="sng" dirty="0">
                <a:solidFill>
                  <a:schemeClr val="bg1"/>
                </a:solidFill>
              </a:rPr>
              <a:t>is not </a:t>
            </a:r>
            <a:r>
              <a:rPr lang="en-US" dirty="0">
                <a:solidFill>
                  <a:schemeClr val="bg1"/>
                </a:solidFill>
              </a:rPr>
              <a:t>capitalized!</a:t>
            </a:r>
          </a:p>
        </p:txBody>
      </p:sp>
      <p:sp>
        <p:nvSpPr>
          <p:cNvPr id="4" name="Slide Number Placeholder 3">
            <a:extLst>
              <a:ext uri="{FF2B5EF4-FFF2-40B4-BE49-F238E27FC236}">
                <a16:creationId xmlns:a16="http://schemas.microsoft.com/office/drawing/2014/main" id="{EEF63F88-FF5E-A94C-9ED9-0D4B6BA42BA4}"/>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10</a:t>
            </a:fld>
            <a:endParaRPr kumimoji="0" lang="en-US" dirty="0"/>
          </a:p>
        </p:txBody>
      </p:sp>
    </p:spTree>
    <p:extLst>
      <p:ext uri="{BB962C8B-B14F-4D97-AF65-F5344CB8AC3E}">
        <p14:creationId xmlns:p14="http://schemas.microsoft.com/office/powerpoint/2010/main" val="4142850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37760"/>
          </a:xfrm>
        </p:spPr>
        <p:txBody>
          <a:bodyPr>
            <a:normAutofit fontScale="92500" lnSpcReduction="20000"/>
          </a:bodyPr>
          <a:lstStyle/>
          <a:p>
            <a:r>
              <a:rPr lang="en-US" b="1" dirty="0"/>
              <a:t>Basic Format for Books</a:t>
            </a:r>
          </a:p>
          <a:p>
            <a:pPr lvl="1"/>
            <a:r>
              <a:rPr lang="en-US" dirty="0"/>
              <a:t>Author, A. A. (Year of publication). </a:t>
            </a:r>
            <a:r>
              <a:rPr lang="en-US" i="1" dirty="0"/>
              <a:t>Title of work: Capital 	letter also for subtitle</a:t>
            </a:r>
            <a:r>
              <a:rPr lang="en-US" dirty="0"/>
              <a:t>. Location: Publisher.</a:t>
            </a:r>
          </a:p>
          <a:p>
            <a:pPr lvl="1"/>
            <a:r>
              <a:rPr lang="en-US" sz="2600" dirty="0"/>
              <a:t>American Psychiatric Association. (2013). </a:t>
            </a:r>
            <a:r>
              <a:rPr lang="en-US" sz="2600" i="1" dirty="0"/>
              <a:t>Diagnostic and statistical manual of mental disorders </a:t>
            </a:r>
            <a:r>
              <a:rPr lang="en-US" sz="2800" dirty="0"/>
              <a:t>(5</a:t>
            </a:r>
            <a:r>
              <a:rPr lang="en-US" sz="2800" baseline="30000" dirty="0"/>
              <a:t>th</a:t>
            </a:r>
            <a:r>
              <a:rPr lang="en-US" sz="2800" dirty="0"/>
              <a:t> ed.). </a:t>
            </a:r>
            <a:r>
              <a:rPr lang="en-US" sz="2600" dirty="0"/>
              <a:t>Arlington, VA: American Psychiatric Association. </a:t>
            </a:r>
          </a:p>
          <a:p>
            <a:r>
              <a:rPr lang="en-US" b="1" dirty="0"/>
              <a:t>Article or Chapter in an Edited Book/Edition Other Than the First</a:t>
            </a:r>
          </a:p>
          <a:p>
            <a:pPr lvl="1"/>
            <a:r>
              <a:rPr lang="en-US" dirty="0"/>
              <a:t>Author, A. A., &amp; Author, B. B. (Year of publication). Title of 	chapter. In A. A. Editor &amp; B. B. Editor (Eds.), </a:t>
            </a:r>
            <a:r>
              <a:rPr lang="en-US" i="1" dirty="0"/>
              <a:t>Title of book</a:t>
            </a:r>
            <a:r>
              <a:rPr lang="en-US" dirty="0"/>
              <a:t> 	(edition, pages of chapter). Location: Publisher.</a:t>
            </a:r>
          </a:p>
          <a:p>
            <a:pPr lvl="1"/>
            <a:r>
              <a:rPr lang="en-US" dirty="0"/>
              <a:t>O'Neil, J. M., &amp; Egan, J. (2014). Men's and women's gender 	role journeys: A metaphor for healing, transition, and 	transformation. In B. R. Wainrib (Ed.), </a:t>
            </a:r>
            <a:r>
              <a:rPr lang="en-US" i="1" dirty="0"/>
              <a:t>Gender issues 	across the life cycle</a:t>
            </a:r>
            <a:r>
              <a:rPr lang="en-US" dirty="0"/>
              <a:t> (2</a:t>
            </a:r>
            <a:r>
              <a:rPr lang="en-US" baseline="30000" dirty="0"/>
              <a:t>nd</a:t>
            </a:r>
            <a:r>
              <a:rPr lang="en-US" dirty="0"/>
              <a:t> ed., pp. 107-123). New York, NY: 	Springer.</a:t>
            </a:r>
          </a:p>
          <a:p>
            <a:endParaRPr lang="en-US" dirty="0"/>
          </a:p>
        </p:txBody>
      </p:sp>
      <p:sp>
        <p:nvSpPr>
          <p:cNvPr id="3" name="Title 2"/>
          <p:cNvSpPr>
            <a:spLocks noGrp="1"/>
          </p:cNvSpPr>
          <p:nvPr>
            <p:ph type="title"/>
          </p:nvPr>
        </p:nvSpPr>
        <p:spPr/>
        <p:txBody>
          <a:bodyPr>
            <a:normAutofit fontScale="90000"/>
          </a:bodyPr>
          <a:lstStyle/>
          <a:p>
            <a:pPr algn="ctr"/>
            <a:r>
              <a:rPr lang="en-US" dirty="0"/>
              <a:t>Book Reference</a:t>
            </a:r>
            <a:br>
              <a:rPr lang="en-US" dirty="0"/>
            </a:br>
            <a:r>
              <a:rPr lang="en-US" dirty="0"/>
              <a:t>Edited vs. Unedited</a:t>
            </a:r>
          </a:p>
        </p:txBody>
      </p:sp>
      <p:sp>
        <p:nvSpPr>
          <p:cNvPr id="4" name="Slide Number Placeholder 3">
            <a:extLst>
              <a:ext uri="{FF2B5EF4-FFF2-40B4-BE49-F238E27FC236}">
                <a16:creationId xmlns:a16="http://schemas.microsoft.com/office/drawing/2014/main" id="{47F5E265-ABFB-DC48-86DB-0B123EB46C97}"/>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11</a:t>
            </a:fld>
            <a:endParaRPr kumimoji="0" lang="en-US" dirty="0"/>
          </a:p>
        </p:txBody>
      </p:sp>
    </p:spTree>
    <p:extLst>
      <p:ext uri="{BB962C8B-B14F-4D97-AF65-F5344CB8AC3E}">
        <p14:creationId xmlns:p14="http://schemas.microsoft.com/office/powerpoint/2010/main" val="2810477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Secondary sources are acceptable within academic writing as long as they are kept to a minimum. </a:t>
            </a:r>
            <a:r>
              <a:rPr lang="en-US" u="sng" dirty="0"/>
              <a:t>You should use secondary sources only if you are unable to find or retrieve the original source of information.  It is your academic responsibility to attempt to find the primary source and read it yourself.</a:t>
            </a:r>
            <a:endParaRPr lang="en-US" dirty="0"/>
          </a:p>
          <a:p>
            <a:r>
              <a:rPr lang="en-US" dirty="0"/>
              <a:t>You may want to site data from our textbook.  Thus, it is your responsibility to find the reference at the back of the chapter.  Attempt to pull it up directly and cite as a direct reference if you can find it.  If you are unable to pull it up, then you can use the secondary/indirect reference citation</a:t>
            </a:r>
          </a:p>
          <a:p>
            <a:r>
              <a:rPr lang="en-US" dirty="0"/>
              <a:t>Be aware that your goal is </a:t>
            </a:r>
            <a:r>
              <a:rPr lang="en-US" u="sng" dirty="0"/>
              <a:t>no</a:t>
            </a:r>
            <a:r>
              <a:rPr lang="en-US" dirty="0"/>
              <a:t> secondary sourcing, thus more than a few is a red flag to your reader that you are not doing sufficient research on your own</a:t>
            </a:r>
          </a:p>
        </p:txBody>
      </p:sp>
      <p:sp>
        <p:nvSpPr>
          <p:cNvPr id="3" name="Title 2"/>
          <p:cNvSpPr>
            <a:spLocks noGrp="1"/>
          </p:cNvSpPr>
          <p:nvPr>
            <p:ph type="title"/>
          </p:nvPr>
        </p:nvSpPr>
        <p:spPr/>
        <p:txBody>
          <a:bodyPr>
            <a:normAutofit/>
          </a:bodyPr>
          <a:lstStyle/>
          <a:p>
            <a:pPr algn="ctr"/>
            <a:r>
              <a:rPr lang="en-US" sz="3600" b="1" dirty="0">
                <a:effectLst/>
              </a:rPr>
              <a:t>Secondary Source Citation </a:t>
            </a:r>
            <a:br>
              <a:rPr lang="en-US" sz="3600" b="1" dirty="0">
                <a:effectLst/>
              </a:rPr>
            </a:br>
            <a:r>
              <a:rPr lang="en-US" sz="3600" b="1" dirty="0">
                <a:effectLst/>
              </a:rPr>
              <a:t>(Indirect Source Citation)</a:t>
            </a:r>
            <a:endParaRPr lang="en-US" sz="3600" dirty="0"/>
          </a:p>
        </p:txBody>
      </p:sp>
      <p:sp>
        <p:nvSpPr>
          <p:cNvPr id="4" name="Slide Number Placeholder 3">
            <a:extLst>
              <a:ext uri="{FF2B5EF4-FFF2-40B4-BE49-F238E27FC236}">
                <a16:creationId xmlns:a16="http://schemas.microsoft.com/office/drawing/2014/main" id="{649F0133-D60C-9948-BC27-9CA8EDF710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12</a:t>
            </a:fld>
            <a:endParaRPr kumimoji="0" lang="en-US" dirty="0"/>
          </a:p>
        </p:txBody>
      </p:sp>
    </p:spTree>
    <p:extLst>
      <p:ext uri="{BB962C8B-B14F-4D97-AF65-F5344CB8AC3E}">
        <p14:creationId xmlns:p14="http://schemas.microsoft.com/office/powerpoint/2010/main" val="3125855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14240"/>
          </a:xfrm>
        </p:spPr>
        <p:txBody>
          <a:bodyPr>
            <a:normAutofit fontScale="92500" lnSpcReduction="20000"/>
          </a:bodyPr>
          <a:lstStyle/>
          <a:p>
            <a:r>
              <a:rPr lang="en-US" dirty="0"/>
              <a:t>According to Culver </a:t>
            </a:r>
            <a:r>
              <a:rPr lang="en-US" dirty="0">
                <a:solidFill>
                  <a:schemeClr val="tx2">
                    <a:lumMod val="50000"/>
                  </a:schemeClr>
                </a:solidFill>
              </a:rPr>
              <a:t>[Primary source-the one you don’t have] (as cited in Jones [secondary source-the textbook or article you are reading], </a:t>
            </a:r>
            <a:r>
              <a:rPr lang="en-US" dirty="0"/>
              <a:t>2009), learning APA "can be tough, but like any skill, it just takes practice" (p. 23). In addition, the mastery of APA increases an author's chance of scoring well on an assignment (Culver, as cited in Jones, 2009).</a:t>
            </a:r>
          </a:p>
          <a:p>
            <a:r>
              <a:rPr lang="en-US" dirty="0"/>
              <a:t>In your reference list:</a:t>
            </a:r>
          </a:p>
          <a:p>
            <a:r>
              <a:rPr lang="en-US" dirty="0"/>
              <a:t>Jones, J. (2009). </a:t>
            </a:r>
            <a:r>
              <a:rPr lang="en-US" i="1" dirty="0"/>
              <a:t>Scholarly writing tips</a:t>
            </a:r>
            <a:r>
              <a:rPr lang="en-US" dirty="0"/>
              <a:t>. Minneapolis, MN: Publishing House.</a:t>
            </a:r>
          </a:p>
          <a:p>
            <a:r>
              <a:rPr lang="en-US" dirty="0"/>
              <a:t>Example from our book:</a:t>
            </a:r>
          </a:p>
          <a:p>
            <a:r>
              <a:rPr lang="en-US" dirty="0"/>
              <a:t>In Giegling, Genius, Benninghoff, and Rujescu’s work (as cited in Herzog, 2014),</a:t>
            </a:r>
          </a:p>
          <a:p>
            <a:pPr lvl="1"/>
            <a:r>
              <a:rPr lang="en-US" dirty="0"/>
              <a:t>Then you would cite Herzog (our textbook- only -in your reference list)</a:t>
            </a:r>
          </a:p>
          <a:p>
            <a:pPr lvl="1"/>
            <a:endParaRPr lang="en-US" dirty="0"/>
          </a:p>
          <a:p>
            <a:endParaRPr lang="en-US" dirty="0"/>
          </a:p>
        </p:txBody>
      </p:sp>
      <p:sp>
        <p:nvSpPr>
          <p:cNvPr id="3" name="Title 2"/>
          <p:cNvSpPr>
            <a:spLocks noGrp="1"/>
          </p:cNvSpPr>
          <p:nvPr>
            <p:ph type="title"/>
          </p:nvPr>
        </p:nvSpPr>
        <p:spPr/>
        <p:txBody>
          <a:bodyPr>
            <a:normAutofit/>
          </a:bodyPr>
          <a:lstStyle/>
          <a:p>
            <a:pPr algn="ctr"/>
            <a:r>
              <a:rPr lang="en-US" sz="3200" b="1" dirty="0">
                <a:effectLst/>
              </a:rPr>
              <a:t>Secondary Source Citation </a:t>
            </a:r>
            <a:br>
              <a:rPr lang="en-US" sz="3200" b="1" dirty="0">
                <a:effectLst/>
              </a:rPr>
            </a:br>
            <a:r>
              <a:rPr lang="en-US" sz="3200" b="1" dirty="0">
                <a:effectLst/>
              </a:rPr>
              <a:t>(Indirect Source Citation)</a:t>
            </a:r>
            <a:endParaRPr lang="en-US" sz="3200" dirty="0"/>
          </a:p>
        </p:txBody>
      </p:sp>
      <p:sp>
        <p:nvSpPr>
          <p:cNvPr id="4" name="Slide Number Placeholder 3">
            <a:extLst>
              <a:ext uri="{FF2B5EF4-FFF2-40B4-BE49-F238E27FC236}">
                <a16:creationId xmlns:a16="http://schemas.microsoft.com/office/drawing/2014/main" id="{542302F3-116C-2649-BFF1-B287ABE43497}"/>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13</a:t>
            </a:fld>
            <a:endParaRPr kumimoji="0" lang="en-US" dirty="0"/>
          </a:p>
        </p:txBody>
      </p:sp>
    </p:spTree>
    <p:extLst>
      <p:ext uri="{BB962C8B-B14F-4D97-AF65-F5344CB8AC3E}">
        <p14:creationId xmlns:p14="http://schemas.microsoft.com/office/powerpoint/2010/main" val="4237153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 digital object identifier (DOI) is a unique string of letters, numbers, and symbols assigned to a published work to identify content and provide a persistent link to its location on the Internet. The DOI is typically located on the first page of an electronic document near the copyright notice and on the database landing page for the document. When DOIs are available, include them in the reference information. Place the DOI at the end of the reference, and don’t add a period at the end of it. Here’s an example:</a:t>
            </a:r>
          </a:p>
          <a:p>
            <a:r>
              <a:rPr lang="en-US" dirty="0"/>
              <a:t>Author, A. (year). Title of article. </a:t>
            </a:r>
            <a:r>
              <a:rPr lang="en-US" i="1" dirty="0"/>
              <a:t>Journal Title, X</a:t>
            </a:r>
            <a:r>
              <a:rPr lang="en-US" dirty="0"/>
              <a:t>, xxx–xxx. doi:xxxxxx</a:t>
            </a:r>
          </a:p>
          <a:p>
            <a:endParaRPr lang="en-US" dirty="0"/>
          </a:p>
        </p:txBody>
      </p:sp>
      <p:sp>
        <p:nvSpPr>
          <p:cNvPr id="3" name="Title 2"/>
          <p:cNvSpPr>
            <a:spLocks noGrp="1"/>
          </p:cNvSpPr>
          <p:nvPr>
            <p:ph type="title"/>
          </p:nvPr>
        </p:nvSpPr>
        <p:spPr/>
        <p:txBody>
          <a:bodyPr/>
          <a:lstStyle/>
          <a:p>
            <a:pPr algn="ctr"/>
            <a:r>
              <a:rPr lang="en-US" dirty="0"/>
              <a:t>Digital Object Identifier</a:t>
            </a:r>
          </a:p>
        </p:txBody>
      </p:sp>
      <p:sp>
        <p:nvSpPr>
          <p:cNvPr id="4" name="Slide Number Placeholder 3">
            <a:extLst>
              <a:ext uri="{FF2B5EF4-FFF2-40B4-BE49-F238E27FC236}">
                <a16:creationId xmlns:a16="http://schemas.microsoft.com/office/drawing/2014/main" id="{F13C57B0-814D-404F-8504-07F3E6644094}"/>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14</a:t>
            </a:fld>
            <a:endParaRPr kumimoji="0" lang="en-US" dirty="0"/>
          </a:p>
        </p:txBody>
      </p:sp>
    </p:spTree>
    <p:extLst>
      <p:ext uri="{BB962C8B-B14F-4D97-AF65-F5344CB8AC3E}">
        <p14:creationId xmlns:p14="http://schemas.microsoft.com/office/powerpoint/2010/main" val="289411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58240"/>
            <a:ext cx="8229600" cy="5201920"/>
          </a:xfrm>
        </p:spPr>
        <p:txBody>
          <a:bodyPr>
            <a:normAutofit fontScale="92500"/>
          </a:bodyPr>
          <a:lstStyle/>
          <a:p>
            <a:r>
              <a:rPr lang="en-US" dirty="0"/>
              <a:t>If there is no DOI, then you should include the URL</a:t>
            </a:r>
          </a:p>
          <a:p>
            <a:r>
              <a:rPr lang="en-US" dirty="0"/>
              <a:t>DOI:  </a:t>
            </a:r>
          </a:p>
          <a:p>
            <a:pPr lvl="1">
              <a:lnSpc>
                <a:spcPct val="130000"/>
              </a:lnSpc>
            </a:pPr>
            <a:r>
              <a:rPr lang="en-US" dirty="0"/>
              <a:t>Caddy, C., Amit, B. H., McCloud, T. L., Rendell, J. M., 	Furukawa, T. A., McShane, R.,… Cipriani, A., (2015). 	Ketamine and other glutamate receptor modulators 	for 	depression in adults. </a:t>
            </a:r>
            <a:r>
              <a:rPr lang="en-US" i="1" dirty="0"/>
              <a:t>Cochrane Database of Systematic 	Reviews.</a:t>
            </a:r>
            <a:r>
              <a:rPr lang="en-US" dirty="0"/>
              <a:t> doi: 10.1002/14651858.CD011612.pub2</a:t>
            </a:r>
          </a:p>
          <a:p>
            <a:r>
              <a:rPr lang="en-US" dirty="0"/>
              <a:t>URL:  </a:t>
            </a:r>
          </a:p>
          <a:p>
            <a:pPr lvl="1">
              <a:lnSpc>
                <a:spcPct val="140000"/>
              </a:lnSpc>
            </a:pPr>
            <a:r>
              <a:rPr lang="en-US" dirty="0"/>
              <a:t>Kenneth, I. A. (2000). A Buddhist response to the nature of 	human rights. </a:t>
            </a:r>
            <a:r>
              <a:rPr lang="en-US" i="1" dirty="0"/>
              <a:t>Journal of Buddhist Ethics, 8, </a:t>
            </a:r>
            <a:r>
              <a:rPr lang="en-US" dirty="0"/>
              <a:t>222-234. 	Retrieved from http://www.cac.psu.edu/jbe/twocont.html</a:t>
            </a:r>
          </a:p>
          <a:p>
            <a:pPr lvl="2"/>
            <a:endParaRPr lang="en-US" dirty="0"/>
          </a:p>
        </p:txBody>
      </p:sp>
      <p:sp>
        <p:nvSpPr>
          <p:cNvPr id="3" name="Title 2"/>
          <p:cNvSpPr>
            <a:spLocks noGrp="1"/>
          </p:cNvSpPr>
          <p:nvPr>
            <p:ph type="title"/>
          </p:nvPr>
        </p:nvSpPr>
        <p:spPr>
          <a:xfrm>
            <a:off x="457200" y="152400"/>
            <a:ext cx="8229600" cy="914400"/>
          </a:xfrm>
        </p:spPr>
        <p:txBody>
          <a:bodyPr/>
          <a:lstStyle/>
          <a:p>
            <a:pPr algn="ctr"/>
            <a:r>
              <a:rPr lang="en-US" dirty="0"/>
              <a:t>DOI vs. URL</a:t>
            </a:r>
          </a:p>
        </p:txBody>
      </p:sp>
      <p:sp>
        <p:nvSpPr>
          <p:cNvPr id="4" name="Slide Number Placeholder 3">
            <a:extLst>
              <a:ext uri="{FF2B5EF4-FFF2-40B4-BE49-F238E27FC236}">
                <a16:creationId xmlns:a16="http://schemas.microsoft.com/office/drawing/2014/main" id="{226A7D26-0893-2D4D-ADC4-F6ABFA34281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15</a:t>
            </a:fld>
            <a:endParaRPr kumimoji="0" lang="en-US" dirty="0"/>
          </a:p>
        </p:txBody>
      </p:sp>
    </p:spTree>
    <p:extLst>
      <p:ext uri="{BB962C8B-B14F-4D97-AF65-F5344CB8AC3E}">
        <p14:creationId xmlns:p14="http://schemas.microsoft.com/office/powerpoint/2010/main" val="1172303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DEB7AC-D949-2C4C-9CAA-C885835033A1}"/>
              </a:ext>
            </a:extLst>
          </p:cNvPr>
          <p:cNvSpPr>
            <a:spLocks noGrp="1"/>
          </p:cNvSpPr>
          <p:nvPr>
            <p:ph idx="1"/>
          </p:nvPr>
        </p:nvSpPr>
        <p:spPr/>
        <p:txBody>
          <a:bodyPr>
            <a:normAutofit lnSpcReduction="10000"/>
          </a:bodyPr>
          <a:lstStyle/>
          <a:p>
            <a:r>
              <a:rPr lang="en-US" dirty="0"/>
              <a:t>To cite a documentary properly, you must take the following pieces of information into consideration:</a:t>
            </a:r>
          </a:p>
          <a:p>
            <a:r>
              <a:rPr lang="en-US" dirty="0"/>
              <a:t>Documentary title</a:t>
            </a:r>
          </a:p>
          <a:p>
            <a:r>
              <a:rPr lang="en-US" dirty="0"/>
              <a:t>Name of the directors, producers (not executive producers) or writers</a:t>
            </a:r>
          </a:p>
          <a:p>
            <a:r>
              <a:rPr lang="en-US" dirty="0"/>
              <a:t>URL of the site, database, or streaming service that the documentary was found on Name of the production company</a:t>
            </a:r>
          </a:p>
          <a:p>
            <a:r>
              <a:rPr lang="en-US" dirty="0"/>
              <a:t>Publication date</a:t>
            </a:r>
          </a:p>
          <a:p>
            <a:r>
              <a:rPr lang="en-US" dirty="0"/>
              <a:t>City or country  where the production company is based</a:t>
            </a:r>
          </a:p>
          <a:p>
            <a:pPr marL="0" indent="0">
              <a:buNone/>
            </a:pPr>
            <a:endParaRPr lang="en-US" dirty="0"/>
          </a:p>
        </p:txBody>
      </p:sp>
      <p:sp>
        <p:nvSpPr>
          <p:cNvPr id="3" name="Title 2">
            <a:extLst>
              <a:ext uri="{FF2B5EF4-FFF2-40B4-BE49-F238E27FC236}">
                <a16:creationId xmlns:a16="http://schemas.microsoft.com/office/drawing/2014/main" id="{C0EADD78-319D-3240-BBFB-C77690BCE6BB}"/>
              </a:ext>
            </a:extLst>
          </p:cNvPr>
          <p:cNvSpPr>
            <a:spLocks noGrp="1"/>
          </p:cNvSpPr>
          <p:nvPr>
            <p:ph type="title"/>
          </p:nvPr>
        </p:nvSpPr>
        <p:spPr/>
        <p:txBody>
          <a:bodyPr/>
          <a:lstStyle/>
          <a:p>
            <a:pPr algn="ctr"/>
            <a:r>
              <a:rPr lang="en-US" dirty="0"/>
              <a:t>Citation of Documentary</a:t>
            </a:r>
          </a:p>
        </p:txBody>
      </p:sp>
      <p:sp>
        <p:nvSpPr>
          <p:cNvPr id="4" name="Slide Number Placeholder 3">
            <a:extLst>
              <a:ext uri="{FF2B5EF4-FFF2-40B4-BE49-F238E27FC236}">
                <a16:creationId xmlns:a16="http://schemas.microsoft.com/office/drawing/2014/main" id="{D0E9191D-B113-754A-8D60-95C87CE79AF9}"/>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16</a:t>
            </a:fld>
            <a:endParaRPr kumimoji="0" lang="en-US" dirty="0"/>
          </a:p>
        </p:txBody>
      </p:sp>
    </p:spTree>
    <p:extLst>
      <p:ext uri="{BB962C8B-B14F-4D97-AF65-F5344CB8AC3E}">
        <p14:creationId xmlns:p14="http://schemas.microsoft.com/office/powerpoint/2010/main" val="1936017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nSpc>
                <a:spcPct val="200000"/>
              </a:lnSpc>
            </a:pPr>
            <a:r>
              <a:rPr lang="en-US" dirty="0"/>
              <a:t>Producer, P. P. (Producer), &amp; Director, D. D. (Director). (Date of 	publication). </a:t>
            </a:r>
            <a:r>
              <a:rPr lang="en-US" i="1" dirty="0"/>
              <a:t>Title of  documentary </a:t>
            </a:r>
            <a:r>
              <a:rPr lang="en-US" dirty="0"/>
              <a:t>[Documentary].        	Country of origin: Studio or distributor.  Retrieved from 	https://</a:t>
            </a:r>
            <a:r>
              <a:rPr lang="en-US" dirty="0" err="1"/>
              <a:t>www.youtube.com</a:t>
            </a:r>
            <a:r>
              <a:rPr lang="en-US" dirty="0"/>
              <a:t>/</a:t>
            </a:r>
            <a:r>
              <a:rPr lang="en-US" dirty="0" err="1"/>
              <a:t>watch?v</a:t>
            </a:r>
            <a:r>
              <a:rPr lang="en-US" dirty="0"/>
              <a:t>=UVaFSbn6lKs</a:t>
            </a:r>
          </a:p>
          <a:p>
            <a:pPr>
              <a:lnSpc>
                <a:spcPct val="200000"/>
              </a:lnSpc>
            </a:pPr>
            <a:r>
              <a:rPr lang="en-US" dirty="0"/>
              <a:t>LaVoo, G., &amp; Brown, E. T. (Producers), &amp; Cardozo, P. (Director). 	(2003). </a:t>
            </a:r>
            <a:r>
              <a:rPr lang="en-US" i="1" dirty="0"/>
              <a:t>Real lives of people with depression </a:t>
            </a:r>
            <a:r>
              <a:rPr lang="en-US" dirty="0"/>
              <a:t>[Documentary]. 	United States: Honey Studios.  Retrieved from	https://</a:t>
            </a:r>
            <a:r>
              <a:rPr lang="en-US" dirty="0" err="1"/>
              <a:t>www.youtube.com</a:t>
            </a:r>
            <a:r>
              <a:rPr lang="en-US" dirty="0"/>
              <a:t>/</a:t>
            </a:r>
            <a:r>
              <a:rPr lang="en-US" dirty="0" err="1"/>
              <a:t>watch?v</a:t>
            </a:r>
            <a:r>
              <a:rPr lang="en-US" dirty="0"/>
              <a:t>=UVaFSbn6lKs</a:t>
            </a:r>
          </a:p>
          <a:p>
            <a:pPr>
              <a:lnSpc>
                <a:spcPct val="200000"/>
              </a:lnSpc>
            </a:pPr>
            <a:endParaRPr lang="en-US" dirty="0"/>
          </a:p>
        </p:txBody>
      </p:sp>
      <p:sp>
        <p:nvSpPr>
          <p:cNvPr id="3" name="Title 2"/>
          <p:cNvSpPr>
            <a:spLocks noGrp="1"/>
          </p:cNvSpPr>
          <p:nvPr>
            <p:ph type="title"/>
          </p:nvPr>
        </p:nvSpPr>
        <p:spPr/>
        <p:txBody>
          <a:bodyPr>
            <a:normAutofit/>
          </a:bodyPr>
          <a:lstStyle/>
          <a:p>
            <a:pPr algn="ctr"/>
            <a:r>
              <a:rPr lang="en-US" sz="3200" b="1" dirty="0">
                <a:effectLst/>
              </a:rPr>
              <a:t>AV Reference Online  Documentary Single Production (vs. episode in a series)</a:t>
            </a:r>
            <a:endParaRPr lang="en-US" sz="3200" dirty="0"/>
          </a:p>
        </p:txBody>
      </p:sp>
      <p:sp>
        <p:nvSpPr>
          <p:cNvPr id="4" name="Slide Number Placeholder 3">
            <a:extLst>
              <a:ext uri="{FF2B5EF4-FFF2-40B4-BE49-F238E27FC236}">
                <a16:creationId xmlns:a16="http://schemas.microsoft.com/office/drawing/2014/main" id="{71D01685-820D-2E49-A39F-B362DD53F35B}"/>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17</a:t>
            </a:fld>
            <a:endParaRPr kumimoji="0" lang="en-US" dirty="0"/>
          </a:p>
        </p:txBody>
      </p:sp>
    </p:spTree>
    <p:extLst>
      <p:ext uri="{BB962C8B-B14F-4D97-AF65-F5344CB8AC3E}">
        <p14:creationId xmlns:p14="http://schemas.microsoft.com/office/powerpoint/2010/main" val="2900787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BD9A1F-3802-8345-97FC-40D02B367E48}"/>
              </a:ext>
            </a:extLst>
          </p:cNvPr>
          <p:cNvSpPr>
            <a:spLocks noGrp="1"/>
          </p:cNvSpPr>
          <p:nvPr>
            <p:ph idx="1"/>
          </p:nvPr>
        </p:nvSpPr>
        <p:spPr>
          <a:xfrm>
            <a:off x="457199" y="1617785"/>
            <a:ext cx="8417169" cy="4478215"/>
          </a:xfrm>
        </p:spPr>
        <p:txBody>
          <a:bodyPr>
            <a:normAutofit/>
          </a:bodyPr>
          <a:lstStyle/>
          <a:p>
            <a:pPr>
              <a:lnSpc>
                <a:spcPct val="150000"/>
              </a:lnSpc>
            </a:pPr>
            <a:r>
              <a:rPr lang="en-US" dirty="0" err="1"/>
              <a:t>LaVoo</a:t>
            </a:r>
            <a:r>
              <a:rPr lang="en-US" dirty="0"/>
              <a:t>, G., &amp; Brown, E. T. (Producers), &amp; Cardozo, P. 	(Director). (2003). </a:t>
            </a:r>
            <a:r>
              <a:rPr lang="en-US" i="1" dirty="0"/>
              <a:t>Real lives of people with 	depression </a:t>
            </a:r>
            <a:r>
              <a:rPr lang="en-US" dirty="0"/>
              <a:t>[Documentary]. United States: Honey 	Studios.  Retrieved from 	https://www.youtube.com/watch?v=UVaFSbn6lKs</a:t>
            </a:r>
          </a:p>
          <a:p>
            <a:pPr>
              <a:lnSpc>
                <a:spcPct val="150000"/>
              </a:lnSpc>
            </a:pPr>
            <a:r>
              <a:rPr lang="en-US" dirty="0"/>
              <a:t>“depressed people are less likely to seek social support if they are male”</a:t>
            </a:r>
          </a:p>
          <a:p>
            <a:endParaRPr lang="en-US" dirty="0"/>
          </a:p>
        </p:txBody>
      </p:sp>
      <p:sp>
        <p:nvSpPr>
          <p:cNvPr id="3" name="Slide Number Placeholder 2">
            <a:extLst>
              <a:ext uri="{FF2B5EF4-FFF2-40B4-BE49-F238E27FC236}">
                <a16:creationId xmlns:a16="http://schemas.microsoft.com/office/drawing/2014/main" id="{D052BABB-E0E6-6840-8782-A72F8A8B98A4}"/>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18</a:t>
            </a:fld>
            <a:endParaRPr kumimoji="0" lang="en-US" dirty="0"/>
          </a:p>
        </p:txBody>
      </p:sp>
      <p:sp>
        <p:nvSpPr>
          <p:cNvPr id="4" name="Title 3">
            <a:extLst>
              <a:ext uri="{FF2B5EF4-FFF2-40B4-BE49-F238E27FC236}">
                <a16:creationId xmlns:a16="http://schemas.microsoft.com/office/drawing/2014/main" id="{227043E6-400D-2245-A25F-A475F7584AAA}"/>
              </a:ext>
            </a:extLst>
          </p:cNvPr>
          <p:cNvSpPr>
            <a:spLocks noGrp="1"/>
          </p:cNvSpPr>
          <p:nvPr>
            <p:ph type="title"/>
          </p:nvPr>
        </p:nvSpPr>
        <p:spPr/>
        <p:txBody>
          <a:bodyPr>
            <a:normAutofit fontScale="90000"/>
          </a:bodyPr>
          <a:lstStyle/>
          <a:p>
            <a:r>
              <a:rPr lang="en-US" dirty="0"/>
              <a:t>Give examples of how to put this in a in-text reference</a:t>
            </a:r>
          </a:p>
        </p:txBody>
      </p:sp>
    </p:spTree>
    <p:extLst>
      <p:ext uri="{BB962C8B-B14F-4D97-AF65-F5344CB8AC3E}">
        <p14:creationId xmlns:p14="http://schemas.microsoft.com/office/powerpoint/2010/main" val="1815259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DA20A2-EF53-484B-8F50-8DB296DA9D00}"/>
              </a:ext>
            </a:extLst>
          </p:cNvPr>
          <p:cNvSpPr>
            <a:spLocks noGrp="1"/>
          </p:cNvSpPr>
          <p:nvPr>
            <p:ph idx="1"/>
          </p:nvPr>
        </p:nvSpPr>
        <p:spPr/>
        <p:txBody>
          <a:bodyPr/>
          <a:lstStyle/>
          <a:p>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0DE8CA2C-68E2-EB4D-BA0C-A6FB3E83366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19</a:t>
            </a:fld>
            <a:endParaRPr kumimoji="0" lang="en-US" dirty="0"/>
          </a:p>
        </p:txBody>
      </p:sp>
      <p:sp>
        <p:nvSpPr>
          <p:cNvPr id="4" name="Title 3">
            <a:extLst>
              <a:ext uri="{FF2B5EF4-FFF2-40B4-BE49-F238E27FC236}">
                <a16:creationId xmlns:a16="http://schemas.microsoft.com/office/drawing/2014/main" id="{5066DA83-092F-C242-90F3-BA44B8A3F5AF}"/>
              </a:ext>
            </a:extLst>
          </p:cNvPr>
          <p:cNvSpPr>
            <a:spLocks noGrp="1"/>
          </p:cNvSpPr>
          <p:nvPr>
            <p:ph type="title"/>
          </p:nvPr>
        </p:nvSpPr>
        <p:spPr/>
        <p:txBody>
          <a:bodyPr/>
          <a:lstStyle/>
          <a:p>
            <a:pPr algn="ctr"/>
            <a:r>
              <a:rPr lang="en-US" dirty="0"/>
              <a:t>Correct </a:t>
            </a:r>
            <a:r>
              <a:rPr lang="en-US" dirty="0" err="1"/>
              <a:t>Possiblities</a:t>
            </a:r>
            <a:endParaRPr lang="en-US" dirty="0"/>
          </a:p>
        </p:txBody>
      </p:sp>
    </p:spTree>
    <p:extLst>
      <p:ext uri="{BB962C8B-B14F-4D97-AF65-F5344CB8AC3E}">
        <p14:creationId xmlns:p14="http://schemas.microsoft.com/office/powerpoint/2010/main" val="38424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Title Page</a:t>
            </a:r>
          </a:p>
          <a:p>
            <a:r>
              <a:rPr lang="en-US" dirty="0"/>
              <a:t>Abstract </a:t>
            </a:r>
          </a:p>
          <a:p>
            <a:r>
              <a:rPr lang="en-US" dirty="0"/>
              <a:t>Introduction</a:t>
            </a:r>
          </a:p>
          <a:p>
            <a:r>
              <a:rPr lang="en-US" dirty="0"/>
              <a:t>Main Body</a:t>
            </a:r>
          </a:p>
          <a:p>
            <a:r>
              <a:rPr lang="en-US" dirty="0"/>
              <a:t>References</a:t>
            </a:r>
          </a:p>
          <a:p>
            <a:endParaRPr lang="en-US" dirty="0"/>
          </a:p>
          <a:p>
            <a:endParaRPr lang="en-US" dirty="0"/>
          </a:p>
          <a:p>
            <a:r>
              <a:rPr lang="en-US" sz="2000" dirty="0"/>
              <a:t>Author’s note (not required for this assignment)</a:t>
            </a:r>
          </a:p>
          <a:p>
            <a:r>
              <a:rPr lang="en-US" sz="2000" dirty="0"/>
              <a:t>Appendix (not required for this assignment)</a:t>
            </a:r>
          </a:p>
        </p:txBody>
      </p:sp>
      <p:sp>
        <p:nvSpPr>
          <p:cNvPr id="3" name="Title 2"/>
          <p:cNvSpPr>
            <a:spLocks noGrp="1"/>
          </p:cNvSpPr>
          <p:nvPr>
            <p:ph type="title"/>
          </p:nvPr>
        </p:nvSpPr>
        <p:spPr/>
        <p:txBody>
          <a:bodyPr/>
          <a:lstStyle/>
          <a:p>
            <a:pPr algn="ctr"/>
            <a:r>
              <a:rPr lang="en-US" dirty="0"/>
              <a:t>Basic Elements – Academic Paper</a:t>
            </a:r>
          </a:p>
        </p:txBody>
      </p:sp>
      <p:sp>
        <p:nvSpPr>
          <p:cNvPr id="4" name="Slide Number Placeholder 3">
            <a:extLst>
              <a:ext uri="{FF2B5EF4-FFF2-40B4-BE49-F238E27FC236}">
                <a16:creationId xmlns:a16="http://schemas.microsoft.com/office/drawing/2014/main" id="{B9721AC1-C741-5E48-9C71-45E4C84C46A8}"/>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a:t>
            </a:fld>
            <a:endParaRPr kumimoji="0" lang="en-US" dirty="0"/>
          </a:p>
        </p:txBody>
      </p:sp>
    </p:spTree>
    <p:extLst>
      <p:ext uri="{BB962C8B-B14F-4D97-AF65-F5344CB8AC3E}">
        <p14:creationId xmlns:p14="http://schemas.microsoft.com/office/powerpoint/2010/main" val="372611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46167"/>
            <a:ext cx="8229600" cy="4913248"/>
          </a:xfrm>
        </p:spPr>
        <p:txBody>
          <a:bodyPr>
            <a:normAutofit fontScale="77500" lnSpcReduction="20000"/>
          </a:bodyPr>
          <a:lstStyle/>
          <a:p>
            <a:pPr marL="0" indent="0">
              <a:lnSpc>
                <a:spcPct val="200000"/>
              </a:lnSpc>
              <a:buNone/>
            </a:pPr>
            <a:r>
              <a:rPr lang="en-US" sz="2400" dirty="0"/>
              <a:t>Writer, W. W. (Writer), &amp; Director, D. D. (Director). (Date of broadcast or 	copyright). Title of episode [Documentary series episode]. In P. 	Producer (Producer) </a:t>
            </a:r>
            <a:r>
              <a:rPr lang="en-US" sz="2400" i="1" dirty="0"/>
              <a:t>Title of series</a:t>
            </a:r>
            <a:r>
              <a:rPr lang="en-US" sz="2400" dirty="0"/>
              <a:t>. City, state of origin: Studio or 	distributor.</a:t>
            </a:r>
          </a:p>
          <a:p>
            <a:pPr marL="0" indent="0">
              <a:lnSpc>
                <a:spcPct val="200000"/>
              </a:lnSpc>
              <a:buNone/>
            </a:pPr>
            <a:r>
              <a:rPr lang="en-US" sz="2400" dirty="0"/>
              <a:t>Eder, S. (Writer/Director). (2002). Flight from despair: Depression and 	mania [Documentary series episode]. In S. Eder (Producer), </a:t>
            </a:r>
            <a:r>
              <a:rPr lang="en-US" sz="2400" i="1" dirty="0"/>
              <a:t>Fires 	of the mind</a:t>
            </a:r>
            <a:r>
              <a:rPr lang="en-US" sz="2400" dirty="0"/>
              <a:t>. Princeton, NJ: Films for the Humanities &amp; Sciences. 	Retrieved from </a:t>
            </a:r>
            <a:r>
              <a:rPr lang="en-US" sz="2400" dirty="0">
                <a:hlinkClick r:id="rId3">
                  <a:extLst>
                    <a:ext uri="{A12FA001-AC4F-418D-AE19-62706E023703}">
                      <ahyp:hlinkClr xmlns:ahyp="http://schemas.microsoft.com/office/drawing/2018/hyperlinkcolor" val="tx"/>
                    </a:ext>
                  </a:extLst>
                </a:hlinkClick>
              </a:rPr>
              <a:t>https://www.youtube.com/watch?v=MdYc-CAMeEY</a:t>
            </a:r>
            <a:r>
              <a:rPr lang="en-US" sz="2400" dirty="0"/>
              <a:t> </a:t>
            </a:r>
          </a:p>
          <a:p>
            <a:pPr marL="0" indent="0">
              <a:lnSpc>
                <a:spcPct val="200000"/>
              </a:lnSpc>
              <a:buNone/>
            </a:pPr>
            <a:endParaRPr lang="en-US" sz="2000" dirty="0"/>
          </a:p>
        </p:txBody>
      </p:sp>
      <p:sp>
        <p:nvSpPr>
          <p:cNvPr id="3" name="Title 2"/>
          <p:cNvSpPr>
            <a:spLocks noGrp="1"/>
          </p:cNvSpPr>
          <p:nvPr>
            <p:ph type="title"/>
          </p:nvPr>
        </p:nvSpPr>
        <p:spPr/>
        <p:txBody>
          <a:bodyPr>
            <a:normAutofit/>
          </a:bodyPr>
          <a:lstStyle/>
          <a:p>
            <a:pPr algn="ctr"/>
            <a:r>
              <a:rPr lang="en-US" sz="3600" b="1" dirty="0">
                <a:effectLst/>
              </a:rPr>
              <a:t>Documentary – Single episode in a documentary series</a:t>
            </a:r>
            <a:endParaRPr lang="en-US" sz="3600" dirty="0"/>
          </a:p>
        </p:txBody>
      </p:sp>
      <p:sp>
        <p:nvSpPr>
          <p:cNvPr id="4" name="Slide Number Placeholder 3">
            <a:extLst>
              <a:ext uri="{FF2B5EF4-FFF2-40B4-BE49-F238E27FC236}">
                <a16:creationId xmlns:a16="http://schemas.microsoft.com/office/drawing/2014/main" id="{C39C6920-97F8-1E45-A6E2-6D8C1B776775}"/>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20</a:t>
            </a:fld>
            <a:endParaRPr kumimoji="0" lang="en-US" dirty="0"/>
          </a:p>
        </p:txBody>
      </p:sp>
    </p:spTree>
    <p:extLst>
      <p:ext uri="{BB962C8B-B14F-4D97-AF65-F5344CB8AC3E}">
        <p14:creationId xmlns:p14="http://schemas.microsoft.com/office/powerpoint/2010/main" val="3137957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19908"/>
            <a:ext cx="8229600" cy="5486400"/>
          </a:xfrm>
        </p:spPr>
        <p:txBody>
          <a:bodyPr>
            <a:normAutofit fontScale="85000" lnSpcReduction="20000"/>
          </a:bodyPr>
          <a:lstStyle/>
          <a:p>
            <a:pPr>
              <a:lnSpc>
                <a:spcPct val="150000"/>
              </a:lnSpc>
            </a:pPr>
            <a:r>
              <a:rPr lang="en-US" b="1" dirty="0">
                <a:solidFill>
                  <a:schemeClr val="tx2">
                    <a:lumMod val="75000"/>
                  </a:schemeClr>
                </a:solidFill>
              </a:rPr>
              <a:t>Online Publication</a:t>
            </a:r>
            <a:br>
              <a:rPr lang="en-US" dirty="0"/>
            </a:br>
            <a:r>
              <a:rPr lang="en-US" dirty="0"/>
              <a:t>U.S. Department of Health and Human Services, National 	Institutes of Health, National Institute of Mental 	Health. (2015). </a:t>
            </a:r>
            <a:r>
              <a:rPr lang="en-US" i="1" dirty="0"/>
              <a:t>NIMH strategic plan for 	research</a:t>
            </a:r>
            <a:r>
              <a:rPr lang="en-US" dirty="0"/>
              <a:t> (NIH Publication No. 02-2650).  Retrieved from 	http://www.nimh.nih.gov/about/strategic-planning-	reports/index.shtml</a:t>
            </a:r>
          </a:p>
          <a:p>
            <a:pPr>
              <a:lnSpc>
                <a:spcPct val="150000"/>
              </a:lnSpc>
            </a:pPr>
            <a:r>
              <a:rPr lang="en-US" b="1" dirty="0">
                <a:solidFill>
                  <a:schemeClr val="tx2">
                    <a:lumMod val="75000"/>
                  </a:schemeClr>
                </a:solidFill>
              </a:rPr>
              <a:t>Web Page</a:t>
            </a:r>
            <a:br>
              <a:rPr lang="en-US" dirty="0"/>
            </a:br>
            <a:r>
              <a:rPr lang="en-US" dirty="0"/>
              <a:t>National Institute of Mental Health (2013). </a:t>
            </a:r>
            <a:r>
              <a:rPr lang="en-US" i="1" dirty="0"/>
              <a:t>Eating disorders</a:t>
            </a:r>
            <a:r>
              <a:rPr lang="en-US" dirty="0"/>
              <a:t>. 	Retrieved March 20, 2015, from 	http://www.nimh.nih.gov/health/topics/eating-	disorders/index.shtml</a:t>
            </a:r>
          </a:p>
        </p:txBody>
      </p:sp>
      <p:sp>
        <p:nvSpPr>
          <p:cNvPr id="3" name="Title 2"/>
          <p:cNvSpPr>
            <a:spLocks noGrp="1"/>
          </p:cNvSpPr>
          <p:nvPr>
            <p:ph type="title"/>
          </p:nvPr>
        </p:nvSpPr>
        <p:spPr>
          <a:xfrm>
            <a:off x="457200" y="152400"/>
            <a:ext cx="8229600" cy="785446"/>
          </a:xfrm>
        </p:spPr>
        <p:txBody>
          <a:bodyPr>
            <a:normAutofit/>
          </a:bodyPr>
          <a:lstStyle/>
          <a:p>
            <a:pPr algn="ctr"/>
            <a:r>
              <a:rPr lang="en-US" b="1" dirty="0">
                <a:effectLst/>
              </a:rPr>
              <a:t>Government Authors</a:t>
            </a:r>
            <a:endParaRPr lang="en-US" dirty="0"/>
          </a:p>
        </p:txBody>
      </p:sp>
      <p:sp>
        <p:nvSpPr>
          <p:cNvPr id="4" name="Slide Number Placeholder 3">
            <a:extLst>
              <a:ext uri="{FF2B5EF4-FFF2-40B4-BE49-F238E27FC236}">
                <a16:creationId xmlns:a16="http://schemas.microsoft.com/office/drawing/2014/main" id="{26E46015-6629-7540-8395-6A5F7835F87F}"/>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21</a:t>
            </a:fld>
            <a:endParaRPr kumimoji="0" lang="en-US" dirty="0"/>
          </a:p>
        </p:txBody>
      </p:sp>
    </p:spTree>
    <p:extLst>
      <p:ext uri="{BB962C8B-B14F-4D97-AF65-F5344CB8AC3E}">
        <p14:creationId xmlns:p14="http://schemas.microsoft.com/office/powerpoint/2010/main" val="1620314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809315-0DBE-B144-90DF-34E07CAFF08F}"/>
              </a:ext>
            </a:extLst>
          </p:cNvPr>
          <p:cNvSpPr>
            <a:spLocks noGrp="1"/>
          </p:cNvSpPr>
          <p:nvPr>
            <p:ph idx="1"/>
          </p:nvPr>
        </p:nvSpPr>
        <p:spPr/>
        <p:txBody>
          <a:bodyPr/>
          <a:lstStyle/>
          <a:p>
            <a:pPr marL="0" indent="0">
              <a:buNone/>
            </a:pPr>
            <a:endParaRPr lang="en-US" dirty="0"/>
          </a:p>
          <a:p>
            <a:r>
              <a:rPr lang="en-US" dirty="0"/>
              <a:t>National Institute of Mental Health (2013). </a:t>
            </a:r>
            <a:r>
              <a:rPr lang="en-US" i="1" dirty="0"/>
              <a:t>Eating 	disorders</a:t>
            </a:r>
            <a:r>
              <a:rPr lang="en-US" dirty="0"/>
              <a:t>. Retrieved March 20, 2013, from 	http://</a:t>
            </a:r>
            <a:r>
              <a:rPr lang="en-US" dirty="0" err="1"/>
              <a:t>www.nimh.nih.gov</a:t>
            </a:r>
            <a:r>
              <a:rPr lang="en-US" dirty="0"/>
              <a:t>/health/topics/eating-	disorders/</a:t>
            </a:r>
            <a:r>
              <a:rPr lang="en-US" dirty="0" err="1"/>
              <a:t>index.shtml</a:t>
            </a:r>
            <a:endParaRPr lang="en-US" dirty="0"/>
          </a:p>
          <a:p>
            <a:endParaRPr lang="en-US" dirty="0"/>
          </a:p>
          <a:p>
            <a:r>
              <a:rPr lang="en-US" dirty="0"/>
              <a:t>“Researchers are finding that eating disorders are   caused by a complex interaction of genetic, biological, behavioral, psychological, and social factors.”</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AF687388-AEF4-9A4F-BA5B-3CCA1A3AF42C}"/>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22</a:t>
            </a:fld>
            <a:endParaRPr kumimoji="0" lang="en-US" dirty="0"/>
          </a:p>
        </p:txBody>
      </p:sp>
      <p:sp>
        <p:nvSpPr>
          <p:cNvPr id="4" name="Title 3">
            <a:extLst>
              <a:ext uri="{FF2B5EF4-FFF2-40B4-BE49-F238E27FC236}">
                <a16:creationId xmlns:a16="http://schemas.microsoft.com/office/drawing/2014/main" id="{2D3B139C-C6D4-3C4A-9586-60DC38E0C18B}"/>
              </a:ext>
            </a:extLst>
          </p:cNvPr>
          <p:cNvSpPr>
            <a:spLocks noGrp="1"/>
          </p:cNvSpPr>
          <p:nvPr>
            <p:ph type="title"/>
          </p:nvPr>
        </p:nvSpPr>
        <p:spPr/>
        <p:txBody>
          <a:bodyPr/>
          <a:lstStyle/>
          <a:p>
            <a:pPr algn="ctr"/>
            <a:r>
              <a:rPr lang="en-US" dirty="0"/>
              <a:t>Put in an in-text reference</a:t>
            </a:r>
          </a:p>
        </p:txBody>
      </p:sp>
    </p:spTree>
    <p:extLst>
      <p:ext uri="{BB962C8B-B14F-4D97-AF65-F5344CB8AC3E}">
        <p14:creationId xmlns:p14="http://schemas.microsoft.com/office/powerpoint/2010/main" val="1025052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01F2F1-72B4-1B4A-A258-AC9F34BC7B49}"/>
              </a:ext>
            </a:extLst>
          </p:cNvPr>
          <p:cNvSpPr>
            <a:spLocks noGrp="1"/>
          </p:cNvSpPr>
          <p:nvPr>
            <p:ph idx="1"/>
          </p:nvPr>
        </p:nvSpPr>
        <p:spPr/>
        <p:txBody>
          <a:bodyPr/>
          <a:lstStyle/>
          <a:p>
            <a:endParaRPr lang="en-US" dirty="0"/>
          </a:p>
        </p:txBody>
      </p:sp>
      <p:sp>
        <p:nvSpPr>
          <p:cNvPr id="3" name="Slide Number Placeholder 2">
            <a:extLst>
              <a:ext uri="{FF2B5EF4-FFF2-40B4-BE49-F238E27FC236}">
                <a16:creationId xmlns:a16="http://schemas.microsoft.com/office/drawing/2014/main" id="{9C3CB4F6-9D90-3242-9724-CC939226700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23</a:t>
            </a:fld>
            <a:endParaRPr kumimoji="0" lang="en-US" dirty="0"/>
          </a:p>
        </p:txBody>
      </p:sp>
      <p:sp>
        <p:nvSpPr>
          <p:cNvPr id="4" name="Title 3">
            <a:extLst>
              <a:ext uri="{FF2B5EF4-FFF2-40B4-BE49-F238E27FC236}">
                <a16:creationId xmlns:a16="http://schemas.microsoft.com/office/drawing/2014/main" id="{C6038BCC-E68E-6C40-B1A8-FAB145C9BB69}"/>
              </a:ext>
            </a:extLst>
          </p:cNvPr>
          <p:cNvSpPr>
            <a:spLocks noGrp="1"/>
          </p:cNvSpPr>
          <p:nvPr>
            <p:ph type="title"/>
          </p:nvPr>
        </p:nvSpPr>
        <p:spPr/>
        <p:txBody>
          <a:bodyPr/>
          <a:lstStyle/>
          <a:p>
            <a:pPr algn="ctr"/>
            <a:r>
              <a:rPr lang="en-US" dirty="0"/>
              <a:t>Correct </a:t>
            </a:r>
            <a:r>
              <a:rPr lang="en-US" dirty="0" err="1"/>
              <a:t>Possiblilities</a:t>
            </a:r>
            <a:endParaRPr lang="en-US" dirty="0"/>
          </a:p>
        </p:txBody>
      </p:sp>
    </p:spTree>
    <p:extLst>
      <p:ext uri="{BB962C8B-B14F-4D97-AF65-F5344CB8AC3E}">
        <p14:creationId xmlns:p14="http://schemas.microsoft.com/office/powerpoint/2010/main" val="1531802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3999"/>
            <a:ext cx="8229600" cy="5114731"/>
          </a:xfrm>
        </p:spPr>
        <p:txBody>
          <a:bodyPr>
            <a:normAutofit fontScale="70000" lnSpcReduction="20000"/>
          </a:bodyPr>
          <a:lstStyle/>
          <a:p>
            <a:pPr>
              <a:lnSpc>
                <a:spcPct val="200000"/>
              </a:lnSpc>
            </a:pPr>
            <a:r>
              <a:rPr lang="en-US" dirty="0"/>
              <a:t>Author, A. A., &amp; Author, B. B. (Date of publication). Title of article. In </a:t>
            </a:r>
            <a:r>
              <a:rPr lang="en-US" i="1" dirty="0"/>
              <a:t>Title of 	larger document/website</a:t>
            </a:r>
            <a:r>
              <a:rPr lang="en-US" dirty="0"/>
              <a:t>. Retrieved (date if needed) from http://Web 	address</a:t>
            </a:r>
          </a:p>
          <a:p>
            <a:pPr>
              <a:lnSpc>
                <a:spcPct val="200000"/>
              </a:lnSpc>
            </a:pPr>
            <a:r>
              <a:rPr lang="en-US" dirty="0"/>
              <a:t>Melinda </a:t>
            </a:r>
            <a:r>
              <a:rPr lang="en-US" dirty="0" err="1"/>
              <a:t>Ratini</a:t>
            </a:r>
            <a:r>
              <a:rPr lang="en-US" dirty="0"/>
              <a:t> (2018).  Painkillers and opioid use disorder.  In </a:t>
            </a:r>
            <a:r>
              <a:rPr lang="en-US" i="1" dirty="0"/>
              <a:t>WebMD</a:t>
            </a:r>
            <a:r>
              <a:rPr lang="en-US" dirty="0"/>
              <a:t>. 	Retrieved July 25, 2019 from https://www.webmd.com/mental-	health/addiction/painkillers-and-addiction-narcotic-abuse#2</a:t>
            </a:r>
          </a:p>
          <a:p>
            <a:pPr>
              <a:lnSpc>
                <a:spcPct val="200000"/>
              </a:lnSpc>
            </a:pPr>
            <a:r>
              <a:rPr lang="en-US" dirty="0"/>
              <a:t>Andrew. L. B.( 2014). Depression and suicide. In B. E. Brenner (Ed.) </a:t>
            </a:r>
            <a:r>
              <a:rPr lang="en-US" i="1" dirty="0"/>
              <a:t>Medscape.</a:t>
            </a:r>
            <a:r>
              <a:rPr lang="en-US" dirty="0"/>
              <a:t> 	Retrieved July 25 , 2019  from 	http://emedicine.medscape.com/article/805459-overview</a:t>
            </a:r>
          </a:p>
          <a:p>
            <a:endParaRPr lang="en-US" dirty="0"/>
          </a:p>
        </p:txBody>
      </p:sp>
      <p:sp>
        <p:nvSpPr>
          <p:cNvPr id="3" name="Title 2"/>
          <p:cNvSpPr>
            <a:spLocks noGrp="1"/>
          </p:cNvSpPr>
          <p:nvPr>
            <p:ph type="title"/>
          </p:nvPr>
        </p:nvSpPr>
        <p:spPr/>
        <p:txBody>
          <a:bodyPr>
            <a:normAutofit/>
          </a:bodyPr>
          <a:lstStyle/>
          <a:p>
            <a:pPr algn="ctr"/>
            <a:r>
              <a:rPr lang="en-US" sz="3600" b="1" dirty="0">
                <a:effectLst/>
              </a:rPr>
              <a:t>Nonperiodical Web Document or Report</a:t>
            </a:r>
            <a:endParaRPr lang="en-US" sz="3600" dirty="0"/>
          </a:p>
        </p:txBody>
      </p:sp>
      <p:sp>
        <p:nvSpPr>
          <p:cNvPr id="4" name="Slide Number Placeholder 3">
            <a:extLst>
              <a:ext uri="{FF2B5EF4-FFF2-40B4-BE49-F238E27FC236}">
                <a16:creationId xmlns:a16="http://schemas.microsoft.com/office/drawing/2014/main" id="{1216EF37-4434-544E-BCBE-0601EB8EE76B}"/>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24</a:t>
            </a:fld>
            <a:endParaRPr kumimoji="0" lang="en-US" dirty="0"/>
          </a:p>
        </p:txBody>
      </p:sp>
    </p:spTree>
    <p:extLst>
      <p:ext uri="{BB962C8B-B14F-4D97-AF65-F5344CB8AC3E}">
        <p14:creationId xmlns:p14="http://schemas.microsoft.com/office/powerpoint/2010/main" val="249738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b="1" dirty="0"/>
              <a:t>Biological</a:t>
            </a:r>
            <a:r>
              <a:rPr lang="en-US" dirty="0"/>
              <a:t> </a:t>
            </a:r>
            <a:endParaRPr lang="en-US" b="1" dirty="0">
              <a:solidFill>
                <a:srgbClr val="660066"/>
              </a:solidFill>
            </a:endParaRPr>
          </a:p>
          <a:p>
            <a:pPr marL="0" indent="0">
              <a:lnSpc>
                <a:spcPct val="120000"/>
              </a:lnSpc>
              <a:buNone/>
            </a:pPr>
            <a:r>
              <a:rPr lang="en-US" dirty="0">
                <a:solidFill>
                  <a:srgbClr val="660066"/>
                </a:solidFill>
              </a:rPr>
              <a:t>	</a:t>
            </a:r>
            <a:r>
              <a:rPr lang="en-US" sz="2800" dirty="0">
                <a:solidFill>
                  <a:schemeClr val="tx2"/>
                </a:solidFill>
              </a:rPr>
              <a:t>Enright and Ibrahim (2010) </a:t>
            </a:r>
            <a:r>
              <a:rPr lang="en-US" sz="2800" dirty="0"/>
              <a:t>explain that there is a strong genetic link for eating disorders, such as AN.  In fact, they report that “heritability in twins is greater than 50%” </a:t>
            </a:r>
            <a:r>
              <a:rPr lang="en-US" sz="2800" dirty="0">
                <a:solidFill>
                  <a:srgbClr val="FEFAC9"/>
                </a:solidFill>
              </a:rPr>
              <a:t>(Enright &amp; Ibrahim, 2010, p. 347).  </a:t>
            </a:r>
            <a:r>
              <a:rPr lang="en-US" sz="2800" dirty="0"/>
              <a:t>This genetic vulnerability can, then, lead to “poor affect and impulse control or to an underlying neurotransmitter dysfunction” </a:t>
            </a:r>
            <a:r>
              <a:rPr lang="en-US" sz="2800" dirty="0">
                <a:solidFill>
                  <a:srgbClr val="FEFAC9"/>
                </a:solidFill>
              </a:rPr>
              <a:t>(Enright &amp; Ibrahim, 2010, p. 347).</a:t>
            </a:r>
          </a:p>
          <a:p>
            <a:pPr marL="0" indent="0">
              <a:lnSpc>
                <a:spcPct val="120000"/>
              </a:lnSpc>
              <a:buNone/>
            </a:pPr>
            <a:r>
              <a:rPr lang="en-US" sz="2800" b="1" dirty="0"/>
              <a:t>Neurobiological</a:t>
            </a:r>
            <a:r>
              <a:rPr lang="en-US" sz="2800" dirty="0"/>
              <a:t> </a:t>
            </a:r>
          </a:p>
          <a:p>
            <a:pPr marL="0" indent="0">
              <a:lnSpc>
                <a:spcPct val="120000"/>
              </a:lnSpc>
              <a:buNone/>
            </a:pPr>
            <a:r>
              <a:rPr lang="en-US" sz="2800" dirty="0">
                <a:solidFill>
                  <a:srgbClr val="660066"/>
                </a:solidFill>
              </a:rPr>
              <a:t>	</a:t>
            </a:r>
            <a:r>
              <a:rPr lang="en-US" sz="2800" dirty="0">
                <a:solidFill>
                  <a:srgbClr val="FEFAC9"/>
                </a:solidFill>
              </a:rPr>
              <a:t>Enright and Ibrahim (2010) </a:t>
            </a:r>
            <a:r>
              <a:rPr lang="en-US" sz="2800" dirty="0"/>
              <a:t>contend that individuals with eating discords, such as AN, are likely to “exhibit personality traits of perfectionism, obsessive compulsiveness, and dysphoric mood” </a:t>
            </a:r>
            <a:r>
              <a:rPr lang="en-US" sz="2800" dirty="0">
                <a:solidFill>
                  <a:srgbClr val="FEFAC9"/>
                </a:solidFill>
              </a:rPr>
              <a:t>(Enright &amp; Ibrahim, 2010, p. 347).</a:t>
            </a:r>
            <a:r>
              <a:rPr lang="en-US" sz="2800" dirty="0">
                <a:solidFill>
                  <a:srgbClr val="660066"/>
                </a:solidFill>
              </a:rPr>
              <a:t>  </a:t>
            </a:r>
            <a:r>
              <a:rPr lang="en-US" sz="2800" dirty="0"/>
              <a:t>These personality traits are likely to be found alongside changed levels of brain serotonin in individuals with AN which, then, contribute to “dysregulation of appetite, mood, and impulse control” </a:t>
            </a:r>
            <a:r>
              <a:rPr lang="en-US" sz="2800" dirty="0">
                <a:solidFill>
                  <a:srgbClr val="FEFAC9"/>
                </a:solidFill>
              </a:rPr>
              <a:t>(Enright &amp; Ibrahim, 2010, p. 347).</a:t>
            </a:r>
          </a:p>
          <a:p>
            <a:pPr marL="0" indent="0">
              <a:buNone/>
            </a:pPr>
            <a:r>
              <a:rPr lang="en-US" dirty="0">
                <a:solidFill>
                  <a:srgbClr val="FEFAC9"/>
                </a:solidFill>
              </a:rPr>
              <a:t> </a:t>
            </a:r>
          </a:p>
        </p:txBody>
      </p:sp>
      <p:sp>
        <p:nvSpPr>
          <p:cNvPr id="3" name="Title 2"/>
          <p:cNvSpPr>
            <a:spLocks noGrp="1"/>
          </p:cNvSpPr>
          <p:nvPr>
            <p:ph type="title"/>
          </p:nvPr>
        </p:nvSpPr>
        <p:spPr/>
        <p:txBody>
          <a:bodyPr>
            <a:normAutofit fontScale="90000"/>
          </a:bodyPr>
          <a:lstStyle/>
          <a:p>
            <a:r>
              <a:rPr lang="en-US" dirty="0"/>
              <a:t>Only Need the Reference Once in The Paragraph – Unintentional Plagiarism?</a:t>
            </a:r>
          </a:p>
        </p:txBody>
      </p:sp>
      <p:sp>
        <p:nvSpPr>
          <p:cNvPr id="4" name="Slide Number Placeholder 3">
            <a:extLst>
              <a:ext uri="{FF2B5EF4-FFF2-40B4-BE49-F238E27FC236}">
                <a16:creationId xmlns:a16="http://schemas.microsoft.com/office/drawing/2014/main" id="{59A54D49-29B1-514F-A1B8-50CD8969000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25</a:t>
            </a:fld>
            <a:endParaRPr kumimoji="0" lang="en-US" dirty="0"/>
          </a:p>
        </p:txBody>
      </p:sp>
    </p:spTree>
    <p:extLst>
      <p:ext uri="{BB962C8B-B14F-4D97-AF65-F5344CB8AC3E}">
        <p14:creationId xmlns:p14="http://schemas.microsoft.com/office/powerpoint/2010/main" val="101593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4691F2-4914-A943-B91D-F7E62F3B3705}"/>
              </a:ext>
            </a:extLst>
          </p:cNvPr>
          <p:cNvSpPr>
            <a:spLocks noGrp="1"/>
          </p:cNvSpPr>
          <p:nvPr>
            <p:ph idx="1"/>
          </p:nvPr>
        </p:nvSpPr>
        <p:spPr/>
        <p:txBody>
          <a:bodyPr>
            <a:normAutofit lnSpcReduction="10000"/>
          </a:bodyPr>
          <a:lstStyle/>
          <a:p>
            <a:r>
              <a:rPr lang="en-US" dirty="0"/>
              <a:t>Body paragraphs should be 5 to 8 sentences, but not longer than 10 sentences.  You might occasionally need to include a shorter 3 sentence paragraph but this should be rare.</a:t>
            </a:r>
          </a:p>
          <a:p>
            <a:r>
              <a:rPr lang="en-US" dirty="0"/>
              <a:t>Avoid run-on sentences…. also known as fused sentences. This occurs when two complete sentences are squashed together without using a coordinating conjunction or proper punctuation, such as a period or a semicolon. APA requires concise writing.</a:t>
            </a:r>
          </a:p>
          <a:p>
            <a:r>
              <a:rPr lang="en-US" dirty="0"/>
              <a:t>Do not put an extra “double space” between paragraphs.  Every line in an APA document is double spaced.</a:t>
            </a:r>
          </a:p>
          <a:p>
            <a:endParaRPr lang="en-US" dirty="0"/>
          </a:p>
        </p:txBody>
      </p:sp>
      <p:sp>
        <p:nvSpPr>
          <p:cNvPr id="3" name="Title 2">
            <a:extLst>
              <a:ext uri="{FF2B5EF4-FFF2-40B4-BE49-F238E27FC236}">
                <a16:creationId xmlns:a16="http://schemas.microsoft.com/office/drawing/2014/main" id="{939A3709-B855-644C-8D41-D24965E112EC}"/>
              </a:ext>
            </a:extLst>
          </p:cNvPr>
          <p:cNvSpPr>
            <a:spLocks noGrp="1"/>
          </p:cNvSpPr>
          <p:nvPr>
            <p:ph type="title"/>
          </p:nvPr>
        </p:nvSpPr>
        <p:spPr/>
        <p:txBody>
          <a:bodyPr/>
          <a:lstStyle/>
          <a:p>
            <a:pPr algn="ctr"/>
            <a:r>
              <a:rPr lang="en-US" dirty="0"/>
              <a:t>Paragraph Hints </a:t>
            </a:r>
          </a:p>
        </p:txBody>
      </p:sp>
      <p:sp>
        <p:nvSpPr>
          <p:cNvPr id="4" name="Slide Number Placeholder 3">
            <a:extLst>
              <a:ext uri="{FF2B5EF4-FFF2-40B4-BE49-F238E27FC236}">
                <a16:creationId xmlns:a16="http://schemas.microsoft.com/office/drawing/2014/main" id="{0F762754-C663-664B-9891-30A895256058}"/>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26</a:t>
            </a:fld>
            <a:endParaRPr kumimoji="0" lang="en-US" dirty="0"/>
          </a:p>
        </p:txBody>
      </p:sp>
    </p:spTree>
    <p:extLst>
      <p:ext uri="{BB962C8B-B14F-4D97-AF65-F5344CB8AC3E}">
        <p14:creationId xmlns:p14="http://schemas.microsoft.com/office/powerpoint/2010/main" val="632805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When abbreviating a term, use the full term the first time you use it, followed immediately by the abbreviation in parentheses.</a:t>
            </a:r>
          </a:p>
          <a:p>
            <a:r>
              <a:rPr lang="en-US" dirty="0"/>
              <a:t>Example: According to the American Psychological Association (APA), abbreviations are best used only when they allow for clear communication with the audience.  APA can be used in this way on subsequent uses.</a:t>
            </a:r>
          </a:p>
          <a:p>
            <a:r>
              <a:rPr lang="en-US" i="1" dirty="0"/>
              <a:t>Exceptions</a:t>
            </a:r>
            <a:r>
              <a:rPr lang="en-US" dirty="0"/>
              <a:t>: Standard abbreviations like units of measurement and states do not need to be written out. APA also allows abbreviations that appear as words in </a:t>
            </a:r>
            <a:r>
              <a:rPr lang="en-US" i="1" dirty="0"/>
              <a:t>Merriam-Webster’s Collegiate Dictionary</a:t>
            </a:r>
            <a:r>
              <a:rPr lang="en-US" dirty="0"/>
              <a:t> to be used without explanation (IQ, REM, AIDS, HIV)</a:t>
            </a:r>
          </a:p>
          <a:p>
            <a:pPr marL="0" indent="0">
              <a:buNone/>
            </a:pPr>
            <a:endParaRPr lang="en-US" dirty="0"/>
          </a:p>
          <a:p>
            <a:endParaRPr lang="en-US" dirty="0"/>
          </a:p>
        </p:txBody>
      </p:sp>
      <p:sp>
        <p:nvSpPr>
          <p:cNvPr id="3" name="Title 2"/>
          <p:cNvSpPr>
            <a:spLocks noGrp="1"/>
          </p:cNvSpPr>
          <p:nvPr>
            <p:ph type="title"/>
          </p:nvPr>
        </p:nvSpPr>
        <p:spPr/>
        <p:txBody>
          <a:bodyPr>
            <a:normAutofit/>
          </a:bodyPr>
          <a:lstStyle/>
          <a:p>
            <a:pPr algn="ctr"/>
            <a:r>
              <a:rPr lang="en-US" b="1" i="1" dirty="0">
                <a:effectLst/>
              </a:rPr>
              <a:t>APA Abbreviations</a:t>
            </a:r>
            <a:endParaRPr lang="en-US" dirty="0"/>
          </a:p>
        </p:txBody>
      </p:sp>
      <p:sp>
        <p:nvSpPr>
          <p:cNvPr id="4" name="Slide Number Placeholder 3">
            <a:extLst>
              <a:ext uri="{FF2B5EF4-FFF2-40B4-BE49-F238E27FC236}">
                <a16:creationId xmlns:a16="http://schemas.microsoft.com/office/drawing/2014/main" id="{881FF855-BB30-7549-AC90-FFA7570E9B09}"/>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27</a:t>
            </a:fld>
            <a:endParaRPr kumimoji="0" lang="en-US" dirty="0"/>
          </a:p>
        </p:txBody>
      </p:sp>
    </p:spTree>
    <p:extLst>
      <p:ext uri="{BB962C8B-B14F-4D97-AF65-F5344CB8AC3E}">
        <p14:creationId xmlns:p14="http://schemas.microsoft.com/office/powerpoint/2010/main" val="1703700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58AC14-247A-2443-8301-B896DD8AEDC1}"/>
              </a:ext>
            </a:extLst>
          </p:cNvPr>
          <p:cNvSpPr>
            <a:spLocks noGrp="1"/>
          </p:cNvSpPr>
          <p:nvPr>
            <p:ph idx="1"/>
          </p:nvPr>
        </p:nvSpPr>
        <p:spPr/>
        <p:txBody>
          <a:bodyPr/>
          <a:lstStyle/>
          <a:p>
            <a:r>
              <a:rPr lang="en-US" dirty="0"/>
              <a:t>Numbers: write out numbers </a:t>
            </a:r>
            <a:r>
              <a:rPr lang="en-US" dirty="0">
                <a:solidFill>
                  <a:srgbClr val="C00000"/>
                </a:solidFill>
              </a:rPr>
              <a:t>one </a:t>
            </a:r>
            <a:r>
              <a:rPr lang="en-US" dirty="0"/>
              <a:t>through </a:t>
            </a:r>
            <a:r>
              <a:rPr lang="en-US" dirty="0">
                <a:solidFill>
                  <a:srgbClr val="C00000"/>
                </a:solidFill>
              </a:rPr>
              <a:t>nine</a:t>
            </a:r>
          </a:p>
          <a:p>
            <a:pPr lvl="1"/>
            <a:r>
              <a:rPr lang="en-US" dirty="0"/>
              <a:t>(one, two, three, four, five, six, seven, eight, nine)</a:t>
            </a:r>
          </a:p>
          <a:p>
            <a:endParaRPr lang="en-US" dirty="0">
              <a:solidFill>
                <a:schemeClr val="tx2">
                  <a:lumMod val="75000"/>
                </a:schemeClr>
              </a:solidFill>
            </a:endParaRPr>
          </a:p>
          <a:p>
            <a:r>
              <a:rPr lang="en-US" dirty="0"/>
              <a:t>Exception – statistics or mathematical numbers</a:t>
            </a:r>
          </a:p>
          <a:p>
            <a:pPr lvl="1"/>
            <a:r>
              <a:rPr lang="en-US" dirty="0"/>
              <a:t> example - ok to use “2%” in your sentences</a:t>
            </a:r>
          </a:p>
          <a:p>
            <a:pPr lvl="1"/>
            <a:endParaRPr lang="en-US" dirty="0"/>
          </a:p>
          <a:p>
            <a:r>
              <a:rPr lang="en-US" dirty="0"/>
              <a:t>Write out a number that starts a sentence</a:t>
            </a:r>
          </a:p>
          <a:p>
            <a:pPr lvl="1"/>
            <a:r>
              <a:rPr lang="en-US" dirty="0"/>
              <a:t>Ninety-percent…..not: 90% of patients</a:t>
            </a:r>
          </a:p>
          <a:p>
            <a:pPr lvl="1"/>
            <a:r>
              <a:rPr lang="en-US" dirty="0"/>
              <a:t>Three thousand participants……</a:t>
            </a:r>
          </a:p>
          <a:p>
            <a:endParaRPr lang="en-US" dirty="0"/>
          </a:p>
        </p:txBody>
      </p:sp>
      <p:sp>
        <p:nvSpPr>
          <p:cNvPr id="3" name="Slide Number Placeholder 2">
            <a:extLst>
              <a:ext uri="{FF2B5EF4-FFF2-40B4-BE49-F238E27FC236}">
                <a16:creationId xmlns:a16="http://schemas.microsoft.com/office/drawing/2014/main" id="{19A200B0-E081-8548-8BC2-CA107D6C5C8A}"/>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28</a:t>
            </a:fld>
            <a:endParaRPr kumimoji="0" lang="en-US" dirty="0"/>
          </a:p>
        </p:txBody>
      </p:sp>
      <p:sp>
        <p:nvSpPr>
          <p:cNvPr id="4" name="Title 3">
            <a:extLst>
              <a:ext uri="{FF2B5EF4-FFF2-40B4-BE49-F238E27FC236}">
                <a16:creationId xmlns:a16="http://schemas.microsoft.com/office/drawing/2014/main" id="{883E1C78-471F-234C-9F97-E67A9AF3431C}"/>
              </a:ext>
            </a:extLst>
          </p:cNvPr>
          <p:cNvSpPr>
            <a:spLocks noGrp="1"/>
          </p:cNvSpPr>
          <p:nvPr>
            <p:ph type="title"/>
          </p:nvPr>
        </p:nvSpPr>
        <p:spPr/>
        <p:txBody>
          <a:bodyPr/>
          <a:lstStyle/>
          <a:p>
            <a:pPr algn="ctr"/>
            <a:r>
              <a:rPr lang="en-US" dirty="0"/>
              <a:t>APA Numbers</a:t>
            </a:r>
          </a:p>
        </p:txBody>
      </p:sp>
    </p:spTree>
    <p:extLst>
      <p:ext uri="{BB962C8B-B14F-4D97-AF65-F5344CB8AC3E}">
        <p14:creationId xmlns:p14="http://schemas.microsoft.com/office/powerpoint/2010/main" val="2922216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Go to Chapter 3 and attempt to put into this format</a:t>
            </a:r>
          </a:p>
          <a:p>
            <a:pPr>
              <a:lnSpc>
                <a:spcPct val="200000"/>
              </a:lnSpc>
            </a:pPr>
            <a:r>
              <a:rPr lang="en-US" dirty="0"/>
              <a:t>Chapter Author, A. A., &amp; Chapter Author, B. B. (Year 	of publication). Title of chapter. In A. A. Editor &amp; 	B. B. Editor (Eds.), </a:t>
            </a:r>
            <a:r>
              <a:rPr lang="en-US" i="1" dirty="0"/>
              <a:t>Title of book</a:t>
            </a:r>
            <a:r>
              <a:rPr lang="en-US" dirty="0"/>
              <a:t> (edition, pages of 	chapter). Location: Publisher.</a:t>
            </a:r>
          </a:p>
          <a:p>
            <a:endParaRPr lang="en-US" dirty="0"/>
          </a:p>
        </p:txBody>
      </p:sp>
      <p:sp>
        <p:nvSpPr>
          <p:cNvPr id="3" name="Title 2"/>
          <p:cNvSpPr>
            <a:spLocks noGrp="1"/>
          </p:cNvSpPr>
          <p:nvPr>
            <p:ph type="title"/>
          </p:nvPr>
        </p:nvSpPr>
        <p:spPr/>
        <p:txBody>
          <a:bodyPr>
            <a:normAutofit fontScale="90000"/>
          </a:bodyPr>
          <a:lstStyle/>
          <a:p>
            <a:pPr algn="ctr"/>
            <a:r>
              <a:rPr lang="en-US" dirty="0"/>
              <a:t>Our Textbook – Put Into APA</a:t>
            </a:r>
            <a:br>
              <a:rPr lang="en-US" dirty="0"/>
            </a:br>
            <a:r>
              <a:rPr lang="en-US" dirty="0"/>
              <a:t>(pay attention to capitalization)</a:t>
            </a:r>
          </a:p>
        </p:txBody>
      </p:sp>
      <p:sp>
        <p:nvSpPr>
          <p:cNvPr id="4" name="Slide Number Placeholder 3">
            <a:extLst>
              <a:ext uri="{FF2B5EF4-FFF2-40B4-BE49-F238E27FC236}">
                <a16:creationId xmlns:a16="http://schemas.microsoft.com/office/drawing/2014/main" id="{18EB685E-7573-A843-BEC5-B7DC5EFC507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29</a:t>
            </a:fld>
            <a:endParaRPr kumimoji="0" lang="en-US" dirty="0"/>
          </a:p>
        </p:txBody>
      </p:sp>
    </p:spTree>
    <p:extLst>
      <p:ext uri="{BB962C8B-B14F-4D97-AF65-F5344CB8AC3E}">
        <p14:creationId xmlns:p14="http://schemas.microsoft.com/office/powerpoint/2010/main" val="25671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33046"/>
          </a:xfrm>
        </p:spPr>
        <p:txBody>
          <a:bodyPr>
            <a:normAutofit fontScale="90000"/>
          </a:bodyPr>
          <a:lstStyle/>
          <a:p>
            <a:pPr algn="ctr"/>
            <a:r>
              <a:rPr lang="en-US" dirty="0"/>
              <a:t>Title Page</a:t>
            </a:r>
          </a:p>
        </p:txBody>
      </p:sp>
      <p:pic>
        <p:nvPicPr>
          <p:cNvPr id="9" name="Content Placeholder 8" descr="Effects of Age on Detection of Emotion.jpg"/>
          <p:cNvPicPr>
            <a:picLocks noGrp="1" noChangeAspect="1"/>
          </p:cNvPicPr>
          <p:nvPr>
            <p:ph idx="1"/>
          </p:nvPr>
        </p:nvPicPr>
        <p:blipFill>
          <a:blip r:embed="rId3" cstate="email">
            <a:extLst>
              <a:ext uri="{28A0092B-C50C-407E-A947-70E740481C1C}">
                <a14:useLocalDpi xmlns:a14="http://schemas.microsoft.com/office/drawing/2010/main" val="0"/>
              </a:ext>
            </a:extLst>
          </a:blip>
          <a:srcRect l="-66471" r="-66471"/>
          <a:stretch>
            <a:fillRect/>
          </a:stretch>
        </p:blipFill>
        <p:spPr>
          <a:xfrm>
            <a:off x="-250873" y="785446"/>
            <a:ext cx="9875519" cy="5345722"/>
          </a:xfrm>
        </p:spPr>
      </p:pic>
      <p:sp>
        <p:nvSpPr>
          <p:cNvPr id="2" name="Slide Number Placeholder 1">
            <a:extLst>
              <a:ext uri="{FF2B5EF4-FFF2-40B4-BE49-F238E27FC236}">
                <a16:creationId xmlns:a16="http://schemas.microsoft.com/office/drawing/2014/main" id="{7C916C0B-2031-3247-8B3D-FB5DA87C5C05}"/>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a:t>
            </a:fld>
            <a:endParaRPr kumimoji="0" lang="en-US" dirty="0"/>
          </a:p>
        </p:txBody>
      </p:sp>
    </p:spTree>
    <p:extLst>
      <p:ext uri="{BB962C8B-B14F-4D97-AF65-F5344CB8AC3E}">
        <p14:creationId xmlns:p14="http://schemas.microsoft.com/office/powerpoint/2010/main" val="2042231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p:txBody>
          <a:bodyPr/>
          <a:lstStyle/>
          <a:p>
            <a:pPr algn="ctr"/>
            <a:r>
              <a:rPr lang="en-US" dirty="0"/>
              <a:t>Correct Format</a:t>
            </a:r>
          </a:p>
        </p:txBody>
      </p:sp>
      <p:sp>
        <p:nvSpPr>
          <p:cNvPr id="4" name="Slide Number Placeholder 3">
            <a:extLst>
              <a:ext uri="{FF2B5EF4-FFF2-40B4-BE49-F238E27FC236}">
                <a16:creationId xmlns:a16="http://schemas.microsoft.com/office/drawing/2014/main" id="{10EDDE7C-B1A6-7B4B-B116-1E793210961A}"/>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30</a:t>
            </a:fld>
            <a:endParaRPr kumimoji="0" lang="en-US" dirty="0"/>
          </a:p>
        </p:txBody>
      </p:sp>
    </p:spTree>
    <p:extLst>
      <p:ext uri="{BB962C8B-B14F-4D97-AF65-F5344CB8AC3E}">
        <p14:creationId xmlns:p14="http://schemas.microsoft.com/office/powerpoint/2010/main" val="3673200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200000"/>
              </a:lnSpc>
            </a:pPr>
            <a:r>
              <a:rPr lang="en-US" dirty="0"/>
              <a:t>Leucht, C., Heres, S., Kane, J., Kissling, W., Davis, J., &amp; 	Leucht, S. (n.d.). Oral versus depot antipsychotic drug 	for schizophrenia [ schizophr Res. 2011]- PubMed- 	NCBI. National Center for Biotechnology Information. 	Retrieved April 26, 2013 from http://	</a:t>
            </a:r>
            <a:r>
              <a:rPr lang="en-US" dirty="0" err="1"/>
              <a:t>www.ncbi.nlm.nih.gov</a:t>
            </a:r>
            <a:r>
              <a:rPr lang="en-US" dirty="0"/>
              <a:t>/</a:t>
            </a:r>
            <a:r>
              <a:rPr lang="en-US" dirty="0" err="1"/>
              <a:t>pubmed</a:t>
            </a:r>
            <a:r>
              <a:rPr lang="en-US" dirty="0"/>
              <a:t>/21257294</a:t>
            </a:r>
          </a:p>
          <a:p>
            <a:endParaRPr lang="en-US" dirty="0"/>
          </a:p>
        </p:txBody>
      </p:sp>
      <p:sp>
        <p:nvSpPr>
          <p:cNvPr id="3" name="Title 2"/>
          <p:cNvSpPr>
            <a:spLocks noGrp="1"/>
          </p:cNvSpPr>
          <p:nvPr>
            <p:ph type="title"/>
          </p:nvPr>
        </p:nvSpPr>
        <p:spPr/>
        <p:txBody>
          <a:bodyPr/>
          <a:lstStyle/>
          <a:p>
            <a:r>
              <a:rPr lang="en-US" dirty="0"/>
              <a:t>Let’s Find the Errors</a:t>
            </a:r>
          </a:p>
        </p:txBody>
      </p:sp>
      <p:sp>
        <p:nvSpPr>
          <p:cNvPr id="4" name="Slide Number Placeholder 3">
            <a:extLst>
              <a:ext uri="{FF2B5EF4-FFF2-40B4-BE49-F238E27FC236}">
                <a16:creationId xmlns:a16="http://schemas.microsoft.com/office/drawing/2014/main" id="{C2D4C2B2-D1F9-AC4B-9B3C-80850D57C435}"/>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31</a:t>
            </a:fld>
            <a:endParaRPr kumimoji="0" lang="en-US" dirty="0"/>
          </a:p>
        </p:txBody>
      </p:sp>
    </p:spTree>
    <p:extLst>
      <p:ext uri="{BB962C8B-B14F-4D97-AF65-F5344CB8AC3E}">
        <p14:creationId xmlns:p14="http://schemas.microsoft.com/office/powerpoint/2010/main" val="5685719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Schizophr Res.</a:t>
            </a:r>
            <a:r>
              <a:rPr lang="en-US" dirty="0"/>
              <a:t> 2011 Apr;127(1-3):83-92. doi: 10.1016/j.schres.2010.11.020. Epub 2011 Jan 22. </a:t>
            </a:r>
            <a:r>
              <a:rPr lang="en-US" b="1" dirty="0"/>
              <a:t>Oral versus depot antipsychotic drugs for schizophrenia--a critical systematic review and meta-analysis of randomised long-term trials.</a:t>
            </a:r>
            <a:endParaRPr lang="en-US" dirty="0"/>
          </a:p>
          <a:p>
            <a:pPr marL="0" indent="0">
              <a:buNone/>
            </a:pPr>
            <a:r>
              <a:rPr lang="en-US" dirty="0">
                <a:hlinkClick r:id="rId2"/>
              </a:rPr>
              <a:t>  </a:t>
            </a:r>
            <a:r>
              <a:rPr lang="en-US" dirty="0">
                <a:solidFill>
                  <a:schemeClr val="bg2">
                    <a:lumMod val="50000"/>
                  </a:schemeClr>
                </a:solidFill>
                <a:hlinkClick r:id="rId2"/>
              </a:rPr>
              <a:t>Leucht C</a:t>
            </a:r>
            <a:r>
              <a:rPr lang="en-US" dirty="0">
                <a:solidFill>
                  <a:schemeClr val="bg2">
                    <a:lumMod val="50000"/>
                  </a:schemeClr>
                </a:solidFill>
              </a:rPr>
              <a:t>, </a:t>
            </a:r>
            <a:r>
              <a:rPr lang="en-US" dirty="0">
                <a:solidFill>
                  <a:schemeClr val="bg2">
                    <a:lumMod val="50000"/>
                  </a:schemeClr>
                </a:solidFill>
                <a:hlinkClick r:id="rId3"/>
              </a:rPr>
              <a:t>Heres S</a:t>
            </a:r>
            <a:r>
              <a:rPr lang="en-US" dirty="0">
                <a:solidFill>
                  <a:schemeClr val="bg2">
                    <a:lumMod val="50000"/>
                  </a:schemeClr>
                </a:solidFill>
              </a:rPr>
              <a:t>, </a:t>
            </a:r>
            <a:r>
              <a:rPr lang="en-US" dirty="0">
                <a:solidFill>
                  <a:schemeClr val="bg2">
                    <a:lumMod val="50000"/>
                  </a:schemeClr>
                </a:solidFill>
                <a:hlinkClick r:id="rId4"/>
              </a:rPr>
              <a:t>Kane JM</a:t>
            </a:r>
            <a:r>
              <a:rPr lang="en-US" dirty="0">
                <a:solidFill>
                  <a:schemeClr val="bg2">
                    <a:lumMod val="50000"/>
                  </a:schemeClr>
                </a:solidFill>
              </a:rPr>
              <a:t>, </a:t>
            </a:r>
            <a:r>
              <a:rPr lang="en-US" dirty="0">
                <a:solidFill>
                  <a:schemeClr val="bg2">
                    <a:lumMod val="50000"/>
                  </a:schemeClr>
                </a:solidFill>
                <a:hlinkClick r:id="rId5"/>
              </a:rPr>
              <a:t>Kissling W</a:t>
            </a:r>
            <a:r>
              <a:rPr lang="en-US" dirty="0">
                <a:solidFill>
                  <a:schemeClr val="bg2">
                    <a:lumMod val="50000"/>
                  </a:schemeClr>
                </a:solidFill>
              </a:rPr>
              <a:t>, </a:t>
            </a:r>
            <a:r>
              <a:rPr lang="en-US" dirty="0">
                <a:solidFill>
                  <a:schemeClr val="bg2">
                    <a:lumMod val="50000"/>
                  </a:schemeClr>
                </a:solidFill>
                <a:hlinkClick r:id="rId6"/>
              </a:rPr>
              <a:t>Davis JM</a:t>
            </a:r>
            <a:r>
              <a:rPr lang="en-US" dirty="0">
                <a:solidFill>
                  <a:schemeClr val="bg2">
                    <a:lumMod val="50000"/>
                  </a:schemeClr>
                </a:solidFill>
              </a:rPr>
              <a:t>,      </a:t>
            </a:r>
            <a:r>
              <a:rPr lang="en-US" dirty="0">
                <a:solidFill>
                  <a:schemeClr val="bg2">
                    <a:lumMod val="50000"/>
                  </a:schemeClr>
                </a:solidFill>
                <a:hlinkClick r:id="rId7"/>
              </a:rPr>
              <a:t>Leucht S</a:t>
            </a:r>
            <a:r>
              <a:rPr lang="en-US" dirty="0">
                <a:solidFill>
                  <a:schemeClr val="bg2">
                    <a:lumMod val="50000"/>
                  </a:schemeClr>
                </a:solidFill>
              </a:rPr>
              <a:t>.</a:t>
            </a:r>
          </a:p>
          <a:p>
            <a:r>
              <a:rPr lang="en-US" dirty="0"/>
              <a:t> Now put into APA……</a:t>
            </a:r>
          </a:p>
          <a:p>
            <a:endParaRPr lang="en-US" dirty="0"/>
          </a:p>
        </p:txBody>
      </p:sp>
      <p:sp>
        <p:nvSpPr>
          <p:cNvPr id="3" name="Title 2"/>
          <p:cNvSpPr>
            <a:spLocks noGrp="1"/>
          </p:cNvSpPr>
          <p:nvPr>
            <p:ph type="title"/>
          </p:nvPr>
        </p:nvSpPr>
        <p:spPr/>
        <p:txBody>
          <a:bodyPr/>
          <a:lstStyle/>
          <a:p>
            <a:pPr algn="ctr"/>
            <a:r>
              <a:rPr lang="en-US" dirty="0"/>
              <a:t>Here’s the Raw Information</a:t>
            </a:r>
          </a:p>
        </p:txBody>
      </p:sp>
      <p:sp>
        <p:nvSpPr>
          <p:cNvPr id="4" name="Slide Number Placeholder 3">
            <a:extLst>
              <a:ext uri="{FF2B5EF4-FFF2-40B4-BE49-F238E27FC236}">
                <a16:creationId xmlns:a16="http://schemas.microsoft.com/office/drawing/2014/main" id="{CB2E6A5D-6C3D-ED48-BFEF-DEE39D671594}"/>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32</a:t>
            </a:fld>
            <a:endParaRPr kumimoji="0" lang="en-US" dirty="0"/>
          </a:p>
        </p:txBody>
      </p:sp>
    </p:spTree>
    <p:extLst>
      <p:ext uri="{BB962C8B-B14F-4D97-AF65-F5344CB8AC3E}">
        <p14:creationId xmlns:p14="http://schemas.microsoft.com/office/powerpoint/2010/main" val="2791768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3077" y="1524000"/>
            <a:ext cx="8616461" cy="4572000"/>
          </a:xfrm>
        </p:spPr>
        <p:txBody>
          <a:bodyPr>
            <a:normAutofit/>
          </a:bodyPr>
          <a:lstStyle/>
          <a:p>
            <a:pPr marL="0" indent="0">
              <a:lnSpc>
                <a:spcPct val="150000"/>
              </a:lnSpc>
              <a:buNone/>
            </a:pPr>
            <a:endParaRPr lang="en-US" dirty="0">
              <a:latin typeface="Times New Roman"/>
              <a:cs typeface="Times New Roman"/>
            </a:endParaRPr>
          </a:p>
          <a:p>
            <a:pPr marL="0" indent="0">
              <a:lnSpc>
                <a:spcPct val="150000"/>
              </a:lnSpc>
              <a:buNone/>
            </a:pPr>
            <a:endParaRPr lang="en-US" dirty="0">
              <a:latin typeface="Times New Roman"/>
              <a:cs typeface="Times New Roman"/>
            </a:endParaRPr>
          </a:p>
          <a:p>
            <a:pPr marL="0" indent="0">
              <a:lnSpc>
                <a:spcPct val="150000"/>
              </a:lnSpc>
              <a:buNone/>
            </a:pPr>
            <a:endParaRPr lang="en-US" dirty="0">
              <a:latin typeface="Times New Roman"/>
              <a:cs typeface="Times New Roman"/>
            </a:endParaRPr>
          </a:p>
          <a:p>
            <a:pPr marL="0" indent="0">
              <a:lnSpc>
                <a:spcPct val="150000"/>
              </a:lnSpc>
              <a:buNone/>
            </a:pPr>
            <a:endParaRPr lang="en-US" dirty="0">
              <a:latin typeface="Times New Roman"/>
              <a:cs typeface="Times New Roman"/>
            </a:endParaRPr>
          </a:p>
          <a:p>
            <a:pPr marL="0" indent="0">
              <a:lnSpc>
                <a:spcPct val="150000"/>
              </a:lnSpc>
              <a:buNone/>
            </a:pPr>
            <a:endParaRPr lang="en-US" dirty="0">
              <a:latin typeface="Times New Roman"/>
              <a:cs typeface="Times New Roman"/>
            </a:endParaRPr>
          </a:p>
          <a:p>
            <a:pPr>
              <a:lnSpc>
                <a:spcPct val="150000"/>
              </a:lnSpc>
            </a:pPr>
            <a:r>
              <a:rPr lang="en-US" dirty="0">
                <a:latin typeface="Times New Roman"/>
                <a:cs typeface="Times New Roman"/>
              </a:rPr>
              <a:t>Give examples of above in an in-text reference</a:t>
            </a:r>
          </a:p>
          <a:p>
            <a:pPr>
              <a:lnSpc>
                <a:spcPct val="150000"/>
              </a:lnSpc>
            </a:pPr>
            <a:endParaRPr lang="en-US" dirty="0">
              <a:latin typeface="Times New Roman"/>
              <a:cs typeface="Times New Roman"/>
            </a:endParaRPr>
          </a:p>
          <a:p>
            <a:endParaRPr lang="en-US" dirty="0"/>
          </a:p>
        </p:txBody>
      </p:sp>
      <p:sp>
        <p:nvSpPr>
          <p:cNvPr id="3" name="Title 2"/>
          <p:cNvSpPr>
            <a:spLocks noGrp="1"/>
          </p:cNvSpPr>
          <p:nvPr>
            <p:ph type="title"/>
          </p:nvPr>
        </p:nvSpPr>
        <p:spPr/>
        <p:txBody>
          <a:bodyPr/>
          <a:lstStyle/>
          <a:p>
            <a:pPr algn="ctr"/>
            <a:r>
              <a:rPr lang="en-US" dirty="0"/>
              <a:t>Correct Format</a:t>
            </a:r>
          </a:p>
        </p:txBody>
      </p:sp>
      <p:sp>
        <p:nvSpPr>
          <p:cNvPr id="4" name="Slide Number Placeholder 3">
            <a:extLst>
              <a:ext uri="{FF2B5EF4-FFF2-40B4-BE49-F238E27FC236}">
                <a16:creationId xmlns:a16="http://schemas.microsoft.com/office/drawing/2014/main" id="{F249E86E-E42E-C74D-BA0B-ED6A0F25B329}"/>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33</a:t>
            </a:fld>
            <a:endParaRPr kumimoji="0" lang="en-US" dirty="0"/>
          </a:p>
        </p:txBody>
      </p:sp>
    </p:spTree>
    <p:extLst>
      <p:ext uri="{BB962C8B-B14F-4D97-AF65-F5344CB8AC3E}">
        <p14:creationId xmlns:p14="http://schemas.microsoft.com/office/powerpoint/2010/main" val="2600839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55B79F-12AB-D149-95D9-F2543991486D}"/>
              </a:ext>
            </a:extLst>
          </p:cNvPr>
          <p:cNvSpPr>
            <a:spLocks noGrp="1"/>
          </p:cNvSpPr>
          <p:nvPr>
            <p:ph idx="1"/>
          </p:nvPr>
        </p:nvSpPr>
        <p:spPr/>
        <p:txBody>
          <a:bodyPr/>
          <a:lstStyle/>
          <a:p>
            <a:endParaRPr lang="en-US" dirty="0"/>
          </a:p>
        </p:txBody>
      </p:sp>
      <p:sp>
        <p:nvSpPr>
          <p:cNvPr id="3" name="Slide Number Placeholder 2">
            <a:extLst>
              <a:ext uri="{FF2B5EF4-FFF2-40B4-BE49-F238E27FC236}">
                <a16:creationId xmlns:a16="http://schemas.microsoft.com/office/drawing/2014/main" id="{93F2B845-E48A-F94F-82DF-8AB328B9B2E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34</a:t>
            </a:fld>
            <a:endParaRPr kumimoji="0" lang="en-US" dirty="0"/>
          </a:p>
        </p:txBody>
      </p:sp>
      <p:sp>
        <p:nvSpPr>
          <p:cNvPr id="4" name="Title 3">
            <a:extLst>
              <a:ext uri="{FF2B5EF4-FFF2-40B4-BE49-F238E27FC236}">
                <a16:creationId xmlns:a16="http://schemas.microsoft.com/office/drawing/2014/main" id="{0C3F0C96-FD97-E44A-8E80-DA988E5F7F98}"/>
              </a:ext>
            </a:extLst>
          </p:cNvPr>
          <p:cNvSpPr>
            <a:spLocks noGrp="1"/>
          </p:cNvSpPr>
          <p:nvPr>
            <p:ph type="title"/>
          </p:nvPr>
        </p:nvSpPr>
        <p:spPr/>
        <p:txBody>
          <a:bodyPr/>
          <a:lstStyle/>
          <a:p>
            <a:pPr algn="ctr"/>
            <a:r>
              <a:rPr lang="en-US" dirty="0"/>
              <a:t>Correct Possibilities</a:t>
            </a:r>
          </a:p>
        </p:txBody>
      </p:sp>
    </p:spTree>
    <p:extLst>
      <p:ext uri="{BB962C8B-B14F-4D97-AF65-F5344CB8AC3E}">
        <p14:creationId xmlns:p14="http://schemas.microsoft.com/office/powerpoint/2010/main" val="31215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a:t>MacPherson, M. (2009). Psychological causes of Schizophrenia 35 (2):284-286. Retrieved from http://www.medscape.com/viewarticle/706242</a:t>
            </a:r>
          </a:p>
          <a:p>
            <a:pPr marL="0" indent="0">
              <a:lnSpc>
                <a:spcPct val="150000"/>
              </a:lnSpc>
              <a:buNone/>
            </a:pPr>
            <a:endParaRPr lang="en-US" dirty="0"/>
          </a:p>
        </p:txBody>
      </p:sp>
      <p:sp>
        <p:nvSpPr>
          <p:cNvPr id="3" name="Title 2"/>
          <p:cNvSpPr>
            <a:spLocks noGrp="1"/>
          </p:cNvSpPr>
          <p:nvPr>
            <p:ph type="title"/>
          </p:nvPr>
        </p:nvSpPr>
        <p:spPr/>
        <p:txBody>
          <a:bodyPr>
            <a:normAutofit/>
          </a:bodyPr>
          <a:lstStyle/>
          <a:p>
            <a:pPr algn="ctr"/>
            <a:r>
              <a:rPr lang="en-US" sz="3200" dirty="0">
                <a:effectLst/>
              </a:rPr>
              <a:t>Find the errors.  Is this article appropriate to use in your paper?  Why or why not?</a:t>
            </a:r>
            <a:endParaRPr lang="en-US" sz="3200" dirty="0"/>
          </a:p>
        </p:txBody>
      </p:sp>
      <p:sp>
        <p:nvSpPr>
          <p:cNvPr id="4" name="Slide Number Placeholder 3">
            <a:extLst>
              <a:ext uri="{FF2B5EF4-FFF2-40B4-BE49-F238E27FC236}">
                <a16:creationId xmlns:a16="http://schemas.microsoft.com/office/drawing/2014/main" id="{82CAF32C-B9C6-714A-9ABB-872B8C26966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35</a:t>
            </a:fld>
            <a:endParaRPr kumimoji="0" lang="en-US" dirty="0"/>
          </a:p>
        </p:txBody>
      </p:sp>
    </p:spTree>
    <p:extLst>
      <p:ext uri="{BB962C8B-B14F-4D97-AF65-F5344CB8AC3E}">
        <p14:creationId xmlns:p14="http://schemas.microsoft.com/office/powerpoint/2010/main" val="32992129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ctr">
              <a:buNone/>
            </a:pPr>
            <a:r>
              <a:rPr lang="en-US" dirty="0">
                <a:solidFill>
                  <a:srgbClr val="222613"/>
                </a:solidFill>
                <a:hlinkClick r:id="rId3"/>
              </a:rPr>
              <a:t>Schizophrenia Bulletin</a:t>
            </a:r>
            <a:endParaRPr lang="en-US" dirty="0">
              <a:solidFill>
                <a:srgbClr val="222613"/>
              </a:solidFill>
            </a:endParaRPr>
          </a:p>
          <a:p>
            <a:pPr marL="0" indent="0" algn="ctr">
              <a:buNone/>
            </a:pPr>
            <a:r>
              <a:rPr lang="en-US" dirty="0"/>
              <a:t>Psychological Causes of Schizophrenia</a:t>
            </a:r>
          </a:p>
          <a:p>
            <a:pPr marL="0" indent="0" algn="ctr">
              <a:buNone/>
            </a:pPr>
            <a:r>
              <a:rPr lang="en-US" dirty="0"/>
              <a:t>M. MacPherson</a:t>
            </a:r>
            <a:r>
              <a:rPr lang="en-US" dirty="0">
                <a:solidFill>
                  <a:srgbClr val="222613"/>
                </a:solidFill>
                <a:hlinkClick r:id="rId4" action="ppaction://hlinkfile"/>
              </a:rPr>
              <a:t>Disclosures</a:t>
            </a:r>
            <a:endParaRPr lang="en-US" dirty="0">
              <a:solidFill>
                <a:srgbClr val="222613"/>
              </a:solidFill>
            </a:endParaRPr>
          </a:p>
          <a:p>
            <a:pPr marL="0" indent="0" algn="ctr">
              <a:buNone/>
            </a:pPr>
            <a:r>
              <a:rPr lang="en-US" dirty="0"/>
              <a:t>Schizophr Bull. 2009;35(2):284-286. </a:t>
            </a:r>
          </a:p>
          <a:p>
            <a:pPr marL="0" indent="0">
              <a:buNone/>
            </a:pPr>
            <a:endParaRPr lang="en-US" dirty="0"/>
          </a:p>
          <a:p>
            <a:pPr>
              <a:lnSpc>
                <a:spcPct val="200000"/>
              </a:lnSpc>
            </a:pPr>
            <a:r>
              <a:rPr lang="en-US" dirty="0"/>
              <a:t>Format: Author, A. A., &amp; Author, B. B. (year of publication).  	Title of article [Special Description]. </a:t>
            </a:r>
            <a:r>
              <a:rPr lang="en-US" i="1" dirty="0"/>
              <a:t>Title of Online 	Periodical, volume number</a:t>
            </a:r>
            <a:r>
              <a:rPr lang="en-US" dirty="0"/>
              <a:t>(issue number if 		available), page numbers. doi</a:t>
            </a:r>
          </a:p>
          <a:p>
            <a:pPr marL="0" indent="0">
              <a:buNone/>
            </a:pPr>
            <a:endParaRPr lang="en-US" dirty="0"/>
          </a:p>
          <a:p>
            <a:endParaRPr lang="en-US" dirty="0"/>
          </a:p>
        </p:txBody>
      </p:sp>
      <p:sp>
        <p:nvSpPr>
          <p:cNvPr id="3" name="Title 2"/>
          <p:cNvSpPr>
            <a:spLocks noGrp="1"/>
          </p:cNvSpPr>
          <p:nvPr>
            <p:ph type="title"/>
          </p:nvPr>
        </p:nvSpPr>
        <p:spPr/>
        <p:txBody>
          <a:bodyPr/>
          <a:lstStyle/>
          <a:p>
            <a:pPr algn="ctr"/>
            <a:r>
              <a:rPr lang="en-US" dirty="0"/>
              <a:t>Raw Information</a:t>
            </a:r>
          </a:p>
        </p:txBody>
      </p:sp>
      <p:sp>
        <p:nvSpPr>
          <p:cNvPr id="4" name="Slide Number Placeholder 3">
            <a:extLst>
              <a:ext uri="{FF2B5EF4-FFF2-40B4-BE49-F238E27FC236}">
                <a16:creationId xmlns:a16="http://schemas.microsoft.com/office/drawing/2014/main" id="{2FFF3D29-D77E-F64B-91F6-4E2BFF980480}"/>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36</a:t>
            </a:fld>
            <a:endParaRPr kumimoji="0" lang="en-US" dirty="0"/>
          </a:p>
        </p:txBody>
      </p:sp>
    </p:spTree>
    <p:extLst>
      <p:ext uri="{BB962C8B-B14F-4D97-AF65-F5344CB8AC3E}">
        <p14:creationId xmlns:p14="http://schemas.microsoft.com/office/powerpoint/2010/main" val="2251245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pPr algn="ctr"/>
            <a:r>
              <a:rPr lang="en-US" dirty="0"/>
              <a:t>Correct Format</a:t>
            </a:r>
          </a:p>
        </p:txBody>
      </p:sp>
      <p:sp>
        <p:nvSpPr>
          <p:cNvPr id="4" name="Slide Number Placeholder 3">
            <a:extLst>
              <a:ext uri="{FF2B5EF4-FFF2-40B4-BE49-F238E27FC236}">
                <a16:creationId xmlns:a16="http://schemas.microsoft.com/office/drawing/2014/main" id="{C5DAA4FB-E8A8-DE4D-8261-54A72BC79A9F}"/>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37</a:t>
            </a:fld>
            <a:endParaRPr kumimoji="0" lang="en-US" dirty="0"/>
          </a:p>
        </p:txBody>
      </p:sp>
    </p:spTree>
    <p:extLst>
      <p:ext uri="{BB962C8B-B14F-4D97-AF65-F5344CB8AC3E}">
        <p14:creationId xmlns:p14="http://schemas.microsoft.com/office/powerpoint/2010/main" val="22675600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a:t>Javitt, D. C. (2007). Glutamate and schizophrenia: 	phencyclidine, N-methyl-D-aspartate receptors, 	and dopamine-glutamate interactions. In 	</a:t>
            </a:r>
            <a:r>
              <a:rPr lang="en-US" i="1" dirty="0"/>
              <a:t>Pubmed. </a:t>
            </a:r>
            <a:r>
              <a:rPr lang="en-US" dirty="0"/>
              <a:t>Retrieved April 24,2013 from http://	</a:t>
            </a:r>
            <a:r>
              <a:rPr lang="en-US" dirty="0" err="1"/>
              <a:t>www.ncbi.nlm.nih.gov</a:t>
            </a:r>
            <a:r>
              <a:rPr lang="en-US" dirty="0"/>
              <a:t>/</a:t>
            </a:r>
            <a:r>
              <a:rPr lang="en-US" dirty="0" err="1"/>
              <a:t>pubmed</a:t>
            </a:r>
            <a:r>
              <a:rPr lang="en-US" dirty="0"/>
              <a:t>/17349858</a:t>
            </a:r>
          </a:p>
          <a:p>
            <a:endParaRPr lang="en-US" dirty="0"/>
          </a:p>
        </p:txBody>
      </p:sp>
      <p:sp>
        <p:nvSpPr>
          <p:cNvPr id="3" name="Title 2"/>
          <p:cNvSpPr>
            <a:spLocks noGrp="1"/>
          </p:cNvSpPr>
          <p:nvPr>
            <p:ph type="title"/>
          </p:nvPr>
        </p:nvSpPr>
        <p:spPr/>
        <p:txBody>
          <a:bodyPr/>
          <a:lstStyle/>
          <a:p>
            <a:pPr algn="ctr"/>
            <a:r>
              <a:rPr lang="en-US" dirty="0"/>
              <a:t>Find the Errors</a:t>
            </a:r>
          </a:p>
        </p:txBody>
      </p:sp>
      <p:sp>
        <p:nvSpPr>
          <p:cNvPr id="4" name="Slide Number Placeholder 3">
            <a:extLst>
              <a:ext uri="{FF2B5EF4-FFF2-40B4-BE49-F238E27FC236}">
                <a16:creationId xmlns:a16="http://schemas.microsoft.com/office/drawing/2014/main" id="{B18D7731-3C72-6149-ACAA-7DE07CFD5438}"/>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38</a:t>
            </a:fld>
            <a:endParaRPr kumimoji="0" lang="en-US" dirty="0"/>
          </a:p>
        </p:txBody>
      </p:sp>
    </p:spTree>
    <p:extLst>
      <p:ext uri="{BB962C8B-B14F-4D97-AF65-F5344CB8AC3E}">
        <p14:creationId xmlns:p14="http://schemas.microsoft.com/office/powerpoint/2010/main" val="37574451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Int Rev Neurobiol.</a:t>
            </a:r>
            <a:r>
              <a:rPr lang="en-US" dirty="0"/>
              <a:t> 2007;78:69-108.</a:t>
            </a:r>
          </a:p>
          <a:p>
            <a:r>
              <a:rPr lang="en-US" b="1" dirty="0"/>
              <a:t>Glutamate and schizophrenia: phencyclidine, N-methyl-D-aspartate receptors, and dopamine-glutamate interactions.</a:t>
            </a:r>
            <a:endParaRPr lang="en-US" dirty="0"/>
          </a:p>
          <a:p>
            <a:pPr hangingPunct="0"/>
            <a:r>
              <a:rPr lang="en-US" dirty="0">
                <a:solidFill>
                  <a:srgbClr val="222613"/>
                </a:solidFill>
                <a:hlinkClick r:id="rId2"/>
              </a:rPr>
              <a:t>Javitt DC</a:t>
            </a:r>
            <a:r>
              <a:rPr lang="en-US" dirty="0"/>
              <a:t>.</a:t>
            </a:r>
          </a:p>
          <a:p>
            <a:r>
              <a:rPr lang="en-US" dirty="0"/>
              <a:t>Author, A. A., &amp; Author, B. B. (Date of publication). Title of article. </a:t>
            </a:r>
            <a:r>
              <a:rPr lang="en-US" i="1" dirty="0"/>
              <a:t>Title of Journal, volume number, page numbers</a:t>
            </a:r>
            <a:r>
              <a:rPr lang="en-US" dirty="0"/>
              <a:t>. Http address or </a:t>
            </a:r>
            <a:r>
              <a:rPr lang="en-US" dirty="0" err="1"/>
              <a:t>doi</a:t>
            </a:r>
            <a:endParaRPr lang="en-US" dirty="0"/>
          </a:p>
        </p:txBody>
      </p:sp>
      <p:sp>
        <p:nvSpPr>
          <p:cNvPr id="3" name="Title 2"/>
          <p:cNvSpPr>
            <a:spLocks noGrp="1"/>
          </p:cNvSpPr>
          <p:nvPr>
            <p:ph type="title"/>
          </p:nvPr>
        </p:nvSpPr>
        <p:spPr/>
        <p:txBody>
          <a:bodyPr/>
          <a:lstStyle/>
          <a:p>
            <a:r>
              <a:rPr lang="en-US" dirty="0"/>
              <a:t>Raw Information</a:t>
            </a:r>
          </a:p>
        </p:txBody>
      </p:sp>
      <p:sp>
        <p:nvSpPr>
          <p:cNvPr id="4" name="Slide Number Placeholder 3">
            <a:extLst>
              <a:ext uri="{FF2B5EF4-FFF2-40B4-BE49-F238E27FC236}">
                <a16:creationId xmlns:a16="http://schemas.microsoft.com/office/drawing/2014/main" id="{0BE378D4-5CEF-6B4A-B5CA-2D95BD761BD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39</a:t>
            </a:fld>
            <a:endParaRPr kumimoji="0" lang="en-US" dirty="0"/>
          </a:p>
        </p:txBody>
      </p:sp>
    </p:spTree>
    <p:extLst>
      <p:ext uri="{BB962C8B-B14F-4D97-AF65-F5344CB8AC3E}">
        <p14:creationId xmlns:p14="http://schemas.microsoft.com/office/powerpoint/2010/main" val="103564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ample-abstract.jpg"/>
          <p:cNvPicPr>
            <a:picLocks noGrp="1" noChangeAspect="1"/>
          </p:cNvPicPr>
          <p:nvPr>
            <p:ph idx="1"/>
          </p:nvPr>
        </p:nvPicPr>
        <p:blipFill>
          <a:blip r:embed="rId3" cstate="email">
            <a:extLst>
              <a:ext uri="{28A0092B-C50C-407E-A947-70E740481C1C}">
                <a14:useLocalDpi xmlns:a14="http://schemas.microsoft.com/office/drawing/2010/main" val="0"/>
              </a:ext>
            </a:extLst>
          </a:blip>
          <a:srcRect l="-66471" r="-66471"/>
          <a:stretch>
            <a:fillRect/>
          </a:stretch>
        </p:blipFill>
        <p:spPr>
          <a:xfrm>
            <a:off x="-144194" y="867508"/>
            <a:ext cx="9432387" cy="5240215"/>
          </a:xfrm>
        </p:spPr>
      </p:pic>
      <p:sp>
        <p:nvSpPr>
          <p:cNvPr id="3" name="Title 2"/>
          <p:cNvSpPr>
            <a:spLocks noGrp="1"/>
          </p:cNvSpPr>
          <p:nvPr>
            <p:ph type="title"/>
          </p:nvPr>
        </p:nvSpPr>
        <p:spPr>
          <a:xfrm>
            <a:off x="457200" y="152400"/>
            <a:ext cx="8229600" cy="715108"/>
          </a:xfrm>
        </p:spPr>
        <p:txBody>
          <a:bodyPr>
            <a:normAutofit fontScale="90000"/>
          </a:bodyPr>
          <a:lstStyle/>
          <a:p>
            <a:pPr algn="ctr"/>
            <a:r>
              <a:rPr lang="en-US" dirty="0"/>
              <a:t>Subsequent Pages</a:t>
            </a:r>
          </a:p>
        </p:txBody>
      </p:sp>
      <p:sp>
        <p:nvSpPr>
          <p:cNvPr id="2" name="Slide Number Placeholder 1">
            <a:extLst>
              <a:ext uri="{FF2B5EF4-FFF2-40B4-BE49-F238E27FC236}">
                <a16:creationId xmlns:a16="http://schemas.microsoft.com/office/drawing/2014/main" id="{17479E1E-8D20-224B-822A-03C5FB6ED5D0}"/>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a:t>
            </a:fld>
            <a:endParaRPr kumimoji="0" lang="en-US" dirty="0"/>
          </a:p>
        </p:txBody>
      </p:sp>
    </p:spTree>
    <p:extLst>
      <p:ext uri="{BB962C8B-B14F-4D97-AF65-F5344CB8AC3E}">
        <p14:creationId xmlns:p14="http://schemas.microsoft.com/office/powerpoint/2010/main" val="3162619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hangingPunct="0">
              <a:lnSpc>
                <a:spcPct val="150000"/>
              </a:lnSpc>
              <a:buNone/>
            </a:pPr>
            <a:endParaRPr lang="en-US" dirty="0"/>
          </a:p>
        </p:txBody>
      </p:sp>
      <p:sp>
        <p:nvSpPr>
          <p:cNvPr id="3" name="Title 2"/>
          <p:cNvSpPr>
            <a:spLocks noGrp="1"/>
          </p:cNvSpPr>
          <p:nvPr>
            <p:ph type="title"/>
          </p:nvPr>
        </p:nvSpPr>
        <p:spPr/>
        <p:txBody>
          <a:bodyPr/>
          <a:lstStyle/>
          <a:p>
            <a:pPr algn="ctr"/>
            <a:r>
              <a:rPr lang="en-US" dirty="0"/>
              <a:t>Correct Format</a:t>
            </a:r>
          </a:p>
        </p:txBody>
      </p:sp>
      <p:sp>
        <p:nvSpPr>
          <p:cNvPr id="4" name="Slide Number Placeholder 3">
            <a:extLst>
              <a:ext uri="{FF2B5EF4-FFF2-40B4-BE49-F238E27FC236}">
                <a16:creationId xmlns:a16="http://schemas.microsoft.com/office/drawing/2014/main" id="{30504961-F6F8-2243-8F9B-CDB9EC068228}"/>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40</a:t>
            </a:fld>
            <a:endParaRPr kumimoji="0" lang="en-US" dirty="0"/>
          </a:p>
        </p:txBody>
      </p:sp>
    </p:spTree>
    <p:extLst>
      <p:ext uri="{BB962C8B-B14F-4D97-AF65-F5344CB8AC3E}">
        <p14:creationId xmlns:p14="http://schemas.microsoft.com/office/powerpoint/2010/main" val="36236861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hangingPunct="0">
              <a:buNone/>
            </a:pPr>
            <a:r>
              <a:rPr lang="en-US" dirty="0"/>
              <a:t>Student reference:</a:t>
            </a:r>
          </a:p>
          <a:p>
            <a:pPr marL="0" indent="0" hangingPunct="0">
              <a:buNone/>
            </a:pPr>
            <a:r>
              <a:rPr lang="en-US" dirty="0"/>
              <a:t>DJ, H. (2012). Serotonin neurotransmission in anorexia 	nervosa. Abstract retrieved from PubMed.</a:t>
            </a:r>
          </a:p>
          <a:p>
            <a:pPr marL="0" indent="0" hangingPunct="0">
              <a:buNone/>
            </a:pPr>
            <a:endParaRPr lang="en-US" dirty="0"/>
          </a:p>
          <a:p>
            <a:pPr marL="0" indent="0" hangingPunct="0">
              <a:buNone/>
            </a:pPr>
            <a:r>
              <a:rPr lang="en-US" dirty="0"/>
              <a:t>Website info, note the doi:</a:t>
            </a:r>
          </a:p>
          <a:p>
            <a:pPr marL="0" indent="0">
              <a:buNone/>
            </a:pPr>
            <a:r>
              <a:rPr lang="en-US" u="sng" dirty="0"/>
              <a:t>Behav Pharmacol.</a:t>
            </a:r>
            <a:r>
              <a:rPr lang="en-US" dirty="0"/>
              <a:t> 2012 Sep;23(5-6):478-95. doi: 10.1097/FBP.0b013e328357440d.</a:t>
            </a:r>
          </a:p>
          <a:p>
            <a:pPr marL="0" indent="0">
              <a:buNone/>
            </a:pPr>
            <a:r>
              <a:rPr lang="en-US" b="1" dirty="0"/>
              <a:t>Serotonin neurotransmission in anorexia nervosa.</a:t>
            </a:r>
            <a:endParaRPr lang="en-US" dirty="0"/>
          </a:p>
          <a:p>
            <a:pPr marL="0" indent="0" hangingPunct="0">
              <a:buNone/>
            </a:pPr>
            <a:r>
              <a:rPr lang="en-US" dirty="0">
                <a:solidFill>
                  <a:srgbClr val="222613"/>
                </a:solidFill>
                <a:hlinkClick r:id="rId2"/>
              </a:rPr>
              <a:t>Haleem DJ</a:t>
            </a:r>
            <a:r>
              <a:rPr lang="en-US" dirty="0"/>
              <a:t>.</a:t>
            </a:r>
          </a:p>
          <a:p>
            <a:pPr marL="0" indent="0">
              <a:buNone/>
            </a:pPr>
            <a:endParaRPr lang="en-US" dirty="0"/>
          </a:p>
        </p:txBody>
      </p:sp>
      <p:sp>
        <p:nvSpPr>
          <p:cNvPr id="3" name="Title 2"/>
          <p:cNvSpPr>
            <a:spLocks noGrp="1"/>
          </p:cNvSpPr>
          <p:nvPr>
            <p:ph type="title"/>
          </p:nvPr>
        </p:nvSpPr>
        <p:spPr/>
        <p:txBody>
          <a:bodyPr/>
          <a:lstStyle/>
          <a:p>
            <a:pPr algn="ctr"/>
            <a:r>
              <a:rPr lang="en-US" dirty="0"/>
              <a:t>Find the Errors and Put in APA</a:t>
            </a:r>
          </a:p>
        </p:txBody>
      </p:sp>
      <p:sp>
        <p:nvSpPr>
          <p:cNvPr id="4" name="Slide Number Placeholder 3">
            <a:extLst>
              <a:ext uri="{FF2B5EF4-FFF2-40B4-BE49-F238E27FC236}">
                <a16:creationId xmlns:a16="http://schemas.microsoft.com/office/drawing/2014/main" id="{3D614F2A-3259-3D4B-B4EF-A69AD228884F}"/>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41</a:t>
            </a:fld>
            <a:endParaRPr kumimoji="0" lang="en-US" dirty="0"/>
          </a:p>
        </p:txBody>
      </p:sp>
    </p:spTree>
    <p:extLst>
      <p:ext uri="{BB962C8B-B14F-4D97-AF65-F5344CB8AC3E}">
        <p14:creationId xmlns:p14="http://schemas.microsoft.com/office/powerpoint/2010/main" val="18389222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pPr algn="ctr"/>
            <a:r>
              <a:rPr lang="en-US" dirty="0"/>
              <a:t>Correct Format</a:t>
            </a:r>
          </a:p>
        </p:txBody>
      </p:sp>
      <p:sp>
        <p:nvSpPr>
          <p:cNvPr id="4" name="Slide Number Placeholder 3">
            <a:extLst>
              <a:ext uri="{FF2B5EF4-FFF2-40B4-BE49-F238E27FC236}">
                <a16:creationId xmlns:a16="http://schemas.microsoft.com/office/drawing/2014/main" id="{A5AD3DD1-8696-114B-A696-97C802354D29}"/>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42</a:t>
            </a:fld>
            <a:endParaRPr kumimoji="0" lang="en-US" dirty="0"/>
          </a:p>
        </p:txBody>
      </p:sp>
    </p:spTree>
    <p:extLst>
      <p:ext uri="{BB962C8B-B14F-4D97-AF65-F5344CB8AC3E}">
        <p14:creationId xmlns:p14="http://schemas.microsoft.com/office/powerpoint/2010/main" val="505837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53920"/>
            <a:ext cx="8229600" cy="3942080"/>
          </a:xfrm>
        </p:spPr>
        <p:txBody>
          <a:bodyPr/>
          <a:lstStyle/>
          <a:p>
            <a:pPr>
              <a:lnSpc>
                <a:spcPct val="200000"/>
              </a:lnSpc>
            </a:pPr>
            <a:r>
              <a:rPr lang="en-US" dirty="0"/>
              <a:t>Post-traumatic stress disorder (PTSD). (2014). 	Retrieved from </a:t>
            </a:r>
            <a:r>
              <a:rPr lang="en-US" dirty="0">
                <a:solidFill>
                  <a:srgbClr val="222613"/>
                </a:solidFill>
                <a:hlinkClick r:id="rId2"/>
              </a:rPr>
              <a:t>http://www.mayoclinic.com/</a:t>
            </a:r>
            <a:r>
              <a:rPr lang="en-US" dirty="0"/>
              <a:t>	health/post-traumatic-stress-disorder/DS00246/	DSECTION=symptoms</a:t>
            </a:r>
          </a:p>
          <a:p>
            <a:endParaRPr lang="en-US" dirty="0"/>
          </a:p>
        </p:txBody>
      </p:sp>
      <p:sp>
        <p:nvSpPr>
          <p:cNvPr id="3" name="Title 2"/>
          <p:cNvSpPr>
            <a:spLocks noGrp="1"/>
          </p:cNvSpPr>
          <p:nvPr>
            <p:ph type="title"/>
          </p:nvPr>
        </p:nvSpPr>
        <p:spPr>
          <a:xfrm>
            <a:off x="457200" y="152400"/>
            <a:ext cx="8229600" cy="1930400"/>
          </a:xfrm>
        </p:spPr>
        <p:txBody>
          <a:bodyPr>
            <a:noAutofit/>
          </a:bodyPr>
          <a:lstStyle/>
          <a:p>
            <a:pPr algn="ctr"/>
            <a:r>
              <a:rPr lang="en-US" sz="3200" dirty="0"/>
              <a:t>Put into APA</a:t>
            </a:r>
            <a:br>
              <a:rPr lang="en-US" sz="3200" dirty="0"/>
            </a:br>
            <a:r>
              <a:rPr lang="en-US" sz="3200" dirty="0"/>
              <a:t>Is this appropriate for your paper?</a:t>
            </a:r>
            <a:br>
              <a:rPr lang="en-US" sz="3200" dirty="0"/>
            </a:br>
            <a:r>
              <a:rPr lang="en-US" sz="3200" dirty="0"/>
              <a:t>Why or why not?</a:t>
            </a:r>
          </a:p>
        </p:txBody>
      </p:sp>
      <p:sp>
        <p:nvSpPr>
          <p:cNvPr id="4" name="Slide Number Placeholder 3">
            <a:extLst>
              <a:ext uri="{FF2B5EF4-FFF2-40B4-BE49-F238E27FC236}">
                <a16:creationId xmlns:a16="http://schemas.microsoft.com/office/drawing/2014/main" id="{22BD745C-4361-9549-8A69-00F603905A7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43</a:t>
            </a:fld>
            <a:endParaRPr kumimoji="0" lang="en-US" dirty="0"/>
          </a:p>
        </p:txBody>
      </p:sp>
    </p:spTree>
    <p:extLst>
      <p:ext uri="{BB962C8B-B14F-4D97-AF65-F5344CB8AC3E}">
        <p14:creationId xmlns:p14="http://schemas.microsoft.com/office/powerpoint/2010/main" val="25830957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pPr algn="ctr"/>
            <a:r>
              <a:rPr lang="en-US" dirty="0"/>
              <a:t>Correct Format</a:t>
            </a:r>
          </a:p>
        </p:txBody>
      </p:sp>
      <p:sp>
        <p:nvSpPr>
          <p:cNvPr id="4" name="Slide Number Placeholder 3">
            <a:extLst>
              <a:ext uri="{FF2B5EF4-FFF2-40B4-BE49-F238E27FC236}">
                <a16:creationId xmlns:a16="http://schemas.microsoft.com/office/drawing/2014/main" id="{7ACF41D3-EDB0-9B4C-B76A-54D9A7A95CBC}"/>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44</a:t>
            </a:fld>
            <a:endParaRPr kumimoji="0" lang="en-US" dirty="0"/>
          </a:p>
        </p:txBody>
      </p:sp>
    </p:spTree>
    <p:extLst>
      <p:ext uri="{BB962C8B-B14F-4D97-AF65-F5344CB8AC3E}">
        <p14:creationId xmlns:p14="http://schemas.microsoft.com/office/powerpoint/2010/main" val="40860006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nSpc>
                <a:spcPct val="120000"/>
              </a:lnSpc>
              <a:buNone/>
            </a:pPr>
            <a:r>
              <a:rPr lang="en-US" dirty="0"/>
              <a:t>Paul Lichtenstein, Benjamin H Yip, Camilla Björk, Yudi 	Pawitan, Tyrone D Cannon, Patrick F Sullivan, 	Christina M Hultman. (2009). Common genetic 	determinants of schizophrenia and bipolar 	disorder in Swedish families: a population-based 	study. Retrieved from http://	211.144.68.84:9998/91keshi/Public/File/	36/373-9659/pdf/1-s2.0-S0140673609600726-	main.pdf</a:t>
            </a:r>
          </a:p>
          <a:p>
            <a:endParaRPr lang="en-US" dirty="0"/>
          </a:p>
        </p:txBody>
      </p:sp>
      <p:sp>
        <p:nvSpPr>
          <p:cNvPr id="3" name="Title 2"/>
          <p:cNvSpPr>
            <a:spLocks noGrp="1"/>
          </p:cNvSpPr>
          <p:nvPr>
            <p:ph type="title"/>
          </p:nvPr>
        </p:nvSpPr>
        <p:spPr/>
        <p:txBody>
          <a:bodyPr>
            <a:normAutofit fontScale="90000"/>
          </a:bodyPr>
          <a:lstStyle/>
          <a:p>
            <a:r>
              <a:rPr lang="en-US" dirty="0">
                <a:effectLst/>
              </a:rPr>
              <a:t>Put into APA style.  Can you find the doi? If so, should you use the url or doi? </a:t>
            </a:r>
            <a:endParaRPr lang="en-US" dirty="0"/>
          </a:p>
        </p:txBody>
      </p:sp>
      <p:sp>
        <p:nvSpPr>
          <p:cNvPr id="4" name="Slide Number Placeholder 3">
            <a:extLst>
              <a:ext uri="{FF2B5EF4-FFF2-40B4-BE49-F238E27FC236}">
                <a16:creationId xmlns:a16="http://schemas.microsoft.com/office/drawing/2014/main" id="{00631A87-4722-EF43-972B-6C69F389166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45</a:t>
            </a:fld>
            <a:endParaRPr kumimoji="0" lang="en-US" dirty="0"/>
          </a:p>
        </p:txBody>
      </p:sp>
    </p:spTree>
    <p:extLst>
      <p:ext uri="{BB962C8B-B14F-4D97-AF65-F5344CB8AC3E}">
        <p14:creationId xmlns:p14="http://schemas.microsoft.com/office/powerpoint/2010/main" val="1023843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p:txBody>
          <a:bodyPr/>
          <a:lstStyle/>
          <a:p>
            <a:pPr algn="ctr"/>
            <a:r>
              <a:rPr lang="en-US" dirty="0"/>
              <a:t>Correct Format</a:t>
            </a:r>
          </a:p>
        </p:txBody>
      </p:sp>
      <p:sp>
        <p:nvSpPr>
          <p:cNvPr id="4" name="Slide Number Placeholder 3">
            <a:extLst>
              <a:ext uri="{FF2B5EF4-FFF2-40B4-BE49-F238E27FC236}">
                <a16:creationId xmlns:a16="http://schemas.microsoft.com/office/drawing/2014/main" id="{DAC45BFE-3F93-5345-99D9-BAAEDF4E9A08}"/>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46</a:t>
            </a:fld>
            <a:endParaRPr kumimoji="0" lang="en-US" dirty="0"/>
          </a:p>
        </p:txBody>
      </p:sp>
    </p:spTree>
    <p:extLst>
      <p:ext uri="{BB962C8B-B14F-4D97-AF65-F5344CB8AC3E}">
        <p14:creationId xmlns:p14="http://schemas.microsoft.com/office/powerpoint/2010/main" val="33321893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nSpc>
                <a:spcPct val="200000"/>
              </a:lnSpc>
              <a:buNone/>
            </a:pPr>
            <a:r>
              <a:rPr lang="en-US" dirty="0"/>
              <a:t>Mahmood, F. (2008, January 17). </a:t>
            </a:r>
            <a:r>
              <a:rPr lang="en-US" u="sng" dirty="0">
                <a:hlinkClick r:id="rId3" tooltip="Click to Continue &gt; by Text-Enhance"/>
              </a:rPr>
              <a:t>Bipolar disorder</a:t>
            </a:r>
            <a:r>
              <a:rPr lang="en-US" dirty="0"/>
              <a:t>. In 	</a:t>
            </a:r>
            <a:r>
              <a:rPr lang="en-US" i="1" dirty="0"/>
              <a:t>Srendip</a:t>
            </a:r>
            <a:r>
              <a:rPr lang="en-US" dirty="0"/>
              <a:t>. Retrieved February 17, 2013, from http://	serendip.brynmawr.edu/exchange/node/1899</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effectLst/>
              </a:rPr>
              <a:t>What do you think about this reference?  Is it appropriate?  Why or why not? </a:t>
            </a:r>
            <a:endParaRPr lang="en-US" dirty="0"/>
          </a:p>
        </p:txBody>
      </p:sp>
      <p:sp>
        <p:nvSpPr>
          <p:cNvPr id="4" name="Slide Number Placeholder 3">
            <a:extLst>
              <a:ext uri="{FF2B5EF4-FFF2-40B4-BE49-F238E27FC236}">
                <a16:creationId xmlns:a16="http://schemas.microsoft.com/office/drawing/2014/main" id="{B596FD8C-ABBB-3F44-A717-630EB4793307}"/>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47</a:t>
            </a:fld>
            <a:endParaRPr kumimoji="0" lang="en-US" dirty="0"/>
          </a:p>
        </p:txBody>
      </p:sp>
    </p:spTree>
    <p:extLst>
      <p:ext uri="{BB962C8B-B14F-4D97-AF65-F5344CB8AC3E}">
        <p14:creationId xmlns:p14="http://schemas.microsoft.com/office/powerpoint/2010/main" val="34653467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Barton DA, Esler MD, Dawood T, et al. Elevated Brain Serotonin Turnover in Patients With Depression: Effect of Genotype and Therapy. </a:t>
            </a:r>
            <a:r>
              <a:rPr lang="en-US" i="1" dirty="0"/>
              <a:t>Arch Gen Psychiatry. </a:t>
            </a:r>
            <a:r>
              <a:rPr lang="en-US" dirty="0"/>
              <a:t>2008;65(1):38-46. </a:t>
            </a:r>
          </a:p>
          <a:p>
            <a:r>
              <a:rPr lang="en-US" dirty="0"/>
              <a:t>Here it the information from the website: http://www.ncbi.nlm.nih.gov/pubmed/18180427</a:t>
            </a:r>
          </a:p>
          <a:p>
            <a:r>
              <a:rPr lang="en-US" dirty="0"/>
              <a:t> </a:t>
            </a:r>
          </a:p>
          <a:p>
            <a:r>
              <a:rPr lang="en-US" u="sng" dirty="0"/>
              <a:t>Arch Gen Psychiatry.</a:t>
            </a:r>
            <a:r>
              <a:rPr lang="en-US" dirty="0"/>
              <a:t> 2008 Jan;65(1):38-46. doi: 10.1001/archgenpsychiatry.2007.11.</a:t>
            </a:r>
          </a:p>
          <a:p>
            <a:r>
              <a:rPr lang="en-US" b="1" dirty="0"/>
              <a:t>Elevated brain serotonin turnover in patients with depression: effect of genotype and therapy.</a:t>
            </a:r>
            <a:endParaRPr lang="en-US" dirty="0"/>
          </a:p>
          <a:p>
            <a:r>
              <a:rPr lang="en-US" dirty="0">
                <a:hlinkClick r:id="rId3"/>
              </a:rPr>
              <a:t>Barton DA</a:t>
            </a:r>
            <a:r>
              <a:rPr lang="en-US" dirty="0"/>
              <a:t>, </a:t>
            </a:r>
            <a:r>
              <a:rPr lang="en-US" dirty="0">
                <a:hlinkClick r:id="rId4"/>
              </a:rPr>
              <a:t>Esler MD</a:t>
            </a:r>
            <a:r>
              <a:rPr lang="en-US" dirty="0"/>
              <a:t>, </a:t>
            </a:r>
            <a:r>
              <a:rPr lang="en-US" dirty="0">
                <a:hlinkClick r:id="rId5"/>
              </a:rPr>
              <a:t>Dawood T</a:t>
            </a:r>
            <a:r>
              <a:rPr lang="en-US" dirty="0"/>
              <a:t>, </a:t>
            </a:r>
            <a:r>
              <a:rPr lang="en-US" dirty="0">
                <a:hlinkClick r:id="rId6"/>
              </a:rPr>
              <a:t>Lambert EA</a:t>
            </a:r>
            <a:r>
              <a:rPr lang="en-US" dirty="0"/>
              <a:t>, </a:t>
            </a:r>
            <a:r>
              <a:rPr lang="en-US" dirty="0">
                <a:hlinkClick r:id="rId7"/>
              </a:rPr>
              <a:t>Haikerwal D</a:t>
            </a:r>
            <a:r>
              <a:rPr lang="en-US" dirty="0"/>
              <a:t>, </a:t>
            </a:r>
            <a:r>
              <a:rPr lang="en-US" dirty="0">
                <a:hlinkClick r:id="rId8"/>
              </a:rPr>
              <a:t>Brenchley C</a:t>
            </a:r>
            <a:r>
              <a:rPr lang="en-US" dirty="0"/>
              <a:t>, </a:t>
            </a:r>
            <a:r>
              <a:rPr lang="en-US" dirty="0">
                <a:hlinkClick r:id="rId9"/>
              </a:rPr>
              <a:t>Socratous F</a:t>
            </a:r>
            <a:r>
              <a:rPr lang="en-US" dirty="0"/>
              <a:t>, </a:t>
            </a:r>
            <a:r>
              <a:rPr lang="en-US" dirty="0">
                <a:hlinkClick r:id="rId10"/>
              </a:rPr>
              <a:t>Hastings J</a:t>
            </a:r>
            <a:r>
              <a:rPr lang="en-US" dirty="0"/>
              <a:t>, </a:t>
            </a:r>
            <a:r>
              <a:rPr lang="en-US" dirty="0">
                <a:hlinkClick r:id="rId11"/>
              </a:rPr>
              <a:t>Guo L</a:t>
            </a:r>
            <a:r>
              <a:rPr lang="en-US" dirty="0"/>
              <a:t>, </a:t>
            </a:r>
            <a:r>
              <a:rPr lang="en-US" dirty="0">
                <a:hlinkClick r:id="rId12"/>
              </a:rPr>
              <a:t>Wiesner G</a:t>
            </a:r>
            <a:r>
              <a:rPr lang="en-US" dirty="0"/>
              <a:t>, </a:t>
            </a:r>
            <a:r>
              <a:rPr lang="en-US" dirty="0">
                <a:hlinkClick r:id="rId13"/>
              </a:rPr>
              <a:t>Kaye DM</a:t>
            </a:r>
            <a:r>
              <a:rPr lang="en-US" dirty="0"/>
              <a:t>, </a:t>
            </a:r>
            <a:r>
              <a:rPr lang="en-US" dirty="0">
                <a:hlinkClick r:id="rId14"/>
              </a:rPr>
              <a:t>Bayles R</a:t>
            </a:r>
            <a:r>
              <a:rPr lang="en-US" dirty="0"/>
              <a:t>, </a:t>
            </a:r>
            <a:r>
              <a:rPr lang="en-US" dirty="0">
                <a:hlinkClick r:id="rId15"/>
              </a:rPr>
              <a:t>Schlaich MP</a:t>
            </a:r>
            <a:r>
              <a:rPr lang="en-US" dirty="0"/>
              <a:t>, </a:t>
            </a:r>
            <a:r>
              <a:rPr lang="en-US" dirty="0">
                <a:hlinkClick r:id="rId16"/>
              </a:rPr>
              <a:t>Lambert GW</a:t>
            </a:r>
            <a:r>
              <a:rPr lang="en-US" dirty="0"/>
              <a:t>.</a:t>
            </a:r>
          </a:p>
          <a:p>
            <a:endParaRPr lang="en-US" dirty="0"/>
          </a:p>
        </p:txBody>
      </p:sp>
      <p:sp>
        <p:nvSpPr>
          <p:cNvPr id="3" name="Title 2"/>
          <p:cNvSpPr>
            <a:spLocks noGrp="1"/>
          </p:cNvSpPr>
          <p:nvPr>
            <p:ph type="title"/>
          </p:nvPr>
        </p:nvSpPr>
        <p:spPr/>
        <p:txBody>
          <a:bodyPr/>
          <a:lstStyle/>
          <a:p>
            <a:pPr algn="ctr"/>
            <a:r>
              <a:rPr lang="en-US" dirty="0">
                <a:effectLst/>
              </a:rPr>
              <a:t>Correct the Format </a:t>
            </a:r>
            <a:endParaRPr lang="en-US" dirty="0"/>
          </a:p>
        </p:txBody>
      </p:sp>
      <p:sp>
        <p:nvSpPr>
          <p:cNvPr id="4" name="Slide Number Placeholder 3">
            <a:extLst>
              <a:ext uri="{FF2B5EF4-FFF2-40B4-BE49-F238E27FC236}">
                <a16:creationId xmlns:a16="http://schemas.microsoft.com/office/drawing/2014/main" id="{0C7E42A2-F579-F84B-9E06-203B57D71E6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48</a:t>
            </a:fld>
            <a:endParaRPr kumimoji="0" lang="en-US" dirty="0"/>
          </a:p>
        </p:txBody>
      </p:sp>
    </p:spTree>
    <p:extLst>
      <p:ext uri="{BB962C8B-B14F-4D97-AF65-F5344CB8AC3E}">
        <p14:creationId xmlns:p14="http://schemas.microsoft.com/office/powerpoint/2010/main" val="1775178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 </a:t>
            </a:r>
          </a:p>
          <a:p>
            <a:endParaRPr lang="en-US" dirty="0"/>
          </a:p>
        </p:txBody>
      </p:sp>
      <p:sp>
        <p:nvSpPr>
          <p:cNvPr id="3" name="Title 2"/>
          <p:cNvSpPr>
            <a:spLocks noGrp="1"/>
          </p:cNvSpPr>
          <p:nvPr>
            <p:ph type="title"/>
          </p:nvPr>
        </p:nvSpPr>
        <p:spPr/>
        <p:txBody>
          <a:bodyPr/>
          <a:lstStyle/>
          <a:p>
            <a:pPr algn="ctr"/>
            <a:r>
              <a:rPr lang="en-US" dirty="0"/>
              <a:t>Correct Format</a:t>
            </a:r>
          </a:p>
        </p:txBody>
      </p:sp>
      <p:sp>
        <p:nvSpPr>
          <p:cNvPr id="4" name="Slide Number Placeholder 3">
            <a:extLst>
              <a:ext uri="{FF2B5EF4-FFF2-40B4-BE49-F238E27FC236}">
                <a16:creationId xmlns:a16="http://schemas.microsoft.com/office/drawing/2014/main" id="{E37AD13B-6B06-E24A-9804-D9A0283780D7}"/>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49</a:t>
            </a:fld>
            <a:endParaRPr kumimoji="0" lang="en-US" dirty="0"/>
          </a:p>
        </p:txBody>
      </p:sp>
    </p:spTree>
    <p:extLst>
      <p:ext uri="{BB962C8B-B14F-4D97-AF65-F5344CB8AC3E}">
        <p14:creationId xmlns:p14="http://schemas.microsoft.com/office/powerpoint/2010/main" val="636830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3361867"/>
              </p:ext>
            </p:extLst>
          </p:nvPr>
        </p:nvGraphicFramePr>
        <p:xfrm>
          <a:off x="457200" y="2325384"/>
          <a:ext cx="8229600" cy="2595880"/>
        </p:xfrm>
        <a:graphic>
          <a:graphicData uri="http://schemas.openxmlformats.org/drawingml/2006/table">
            <a:tbl>
              <a:tblPr firstRow="1" bandRow="1">
                <a:tableStyleId>{5C22544A-7EE6-4342-B048-85BDC9FD1C3A}</a:tableStyleId>
              </a:tblPr>
              <a:tblGrid>
                <a:gridCol w="714120">
                  <a:extLst>
                    <a:ext uri="{9D8B030D-6E8A-4147-A177-3AD203B41FA5}">
                      <a16:colId xmlns:a16="http://schemas.microsoft.com/office/drawing/2014/main" val="20000"/>
                    </a:ext>
                  </a:extLst>
                </a:gridCol>
                <a:gridCol w="7515480">
                  <a:extLst>
                    <a:ext uri="{9D8B030D-6E8A-4147-A177-3AD203B41FA5}">
                      <a16:colId xmlns:a16="http://schemas.microsoft.com/office/drawing/2014/main" val="20001"/>
                    </a:ext>
                  </a:extLst>
                </a:gridCol>
              </a:tblGrid>
              <a:tr h="370840">
                <a:tc gridSpan="2">
                  <a:txBody>
                    <a:bodyPr/>
                    <a:lstStyle/>
                    <a:p>
                      <a:r>
                        <a:rPr kumimoji="0" lang="en-US" sz="1800" b="1" kern="1200" dirty="0">
                          <a:solidFill>
                            <a:schemeClr val="lt1"/>
                          </a:solidFill>
                          <a:effectLst/>
                          <a:latin typeface="+mn-lt"/>
                          <a:ea typeface="+mn-ea"/>
                          <a:cs typeface="+mn-cs"/>
                        </a:rPr>
                        <a:t>APA Headings</a:t>
                      </a:r>
                      <a:r>
                        <a:rPr lang="en-US" dirty="0">
                          <a:effectLst/>
                        </a:rPr>
                        <a:t> </a:t>
                      </a:r>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a:t>Level</a:t>
                      </a:r>
                    </a:p>
                  </a:txBody>
                  <a:tcPr/>
                </a:tc>
                <a:tc>
                  <a:txBody>
                    <a:bodyPr/>
                    <a:lstStyle/>
                    <a:p>
                      <a:r>
                        <a:rPr lang="en-US" dirty="0"/>
                        <a:t>Format</a:t>
                      </a:r>
                    </a:p>
                  </a:txBody>
                  <a:tcPr/>
                </a:tc>
                <a:extLst>
                  <a:ext uri="{0D108BD9-81ED-4DB2-BD59-A6C34878D82A}">
                    <a16:rowId xmlns:a16="http://schemas.microsoft.com/office/drawing/2014/main" val="10001"/>
                  </a:ext>
                </a:extLst>
              </a:tr>
              <a:tr h="370840">
                <a:tc>
                  <a:txBody>
                    <a:bodyPr/>
                    <a:lstStyle/>
                    <a:p>
                      <a:r>
                        <a:rPr lang="en-US" dirty="0"/>
                        <a:t>1</a:t>
                      </a:r>
                    </a:p>
                  </a:txBody>
                  <a:tcPr/>
                </a:tc>
                <a:tc>
                  <a:txBody>
                    <a:bodyPr/>
                    <a:lstStyle/>
                    <a:p>
                      <a:pPr algn="ctr"/>
                      <a:r>
                        <a:rPr kumimoji="0" lang="en-US" sz="1800" b="1" kern="1200" dirty="0">
                          <a:solidFill>
                            <a:schemeClr val="dk1"/>
                          </a:solidFill>
                          <a:effectLst/>
                          <a:latin typeface="+mn-lt"/>
                          <a:ea typeface="+mn-ea"/>
                          <a:cs typeface="+mn-cs"/>
                        </a:rPr>
                        <a:t>Centered, Boldface, Uppercase and Lowercase Headings</a:t>
                      </a:r>
                      <a:r>
                        <a:rPr lang="en-US" dirty="0">
                          <a:effectLst/>
                        </a:rPr>
                        <a:t> </a:t>
                      </a:r>
                      <a:endParaRPr lang="en-US" dirty="0"/>
                    </a:p>
                  </a:txBody>
                  <a:tcPr/>
                </a:tc>
                <a:extLst>
                  <a:ext uri="{0D108BD9-81ED-4DB2-BD59-A6C34878D82A}">
                    <a16:rowId xmlns:a16="http://schemas.microsoft.com/office/drawing/2014/main" val="10002"/>
                  </a:ext>
                </a:extLst>
              </a:tr>
              <a:tr h="370840">
                <a:tc>
                  <a:txBody>
                    <a:bodyPr/>
                    <a:lstStyle/>
                    <a:p>
                      <a:r>
                        <a:rPr lang="en-US" dirty="0"/>
                        <a:t>2</a:t>
                      </a:r>
                    </a:p>
                  </a:txBody>
                  <a:tcPr/>
                </a:tc>
                <a:tc>
                  <a:txBody>
                    <a:bodyPr/>
                    <a:lstStyle/>
                    <a:p>
                      <a:r>
                        <a:rPr kumimoji="0" lang="en-US" sz="1800" b="1" kern="1200" dirty="0">
                          <a:solidFill>
                            <a:schemeClr val="dk1"/>
                          </a:solidFill>
                          <a:effectLst/>
                          <a:latin typeface="+mn-lt"/>
                          <a:ea typeface="+mn-ea"/>
                          <a:cs typeface="+mn-cs"/>
                        </a:rPr>
                        <a:t>Left-aligned, Boldface, Uppercase and Lowercase Heading</a:t>
                      </a:r>
                      <a:r>
                        <a:rPr lang="en-US" dirty="0">
                          <a:effectLst/>
                        </a:rPr>
                        <a:t> </a:t>
                      </a:r>
                      <a:endParaRPr lang="en-US" dirty="0"/>
                    </a:p>
                  </a:txBody>
                  <a:tcPr/>
                </a:tc>
                <a:extLst>
                  <a:ext uri="{0D108BD9-81ED-4DB2-BD59-A6C34878D82A}">
                    <a16:rowId xmlns:a16="http://schemas.microsoft.com/office/drawing/2014/main" val="10003"/>
                  </a:ext>
                </a:extLst>
              </a:tr>
              <a:tr h="370840">
                <a:tc>
                  <a:txBody>
                    <a:bodyPr/>
                    <a:lstStyle/>
                    <a:p>
                      <a:r>
                        <a:rPr lang="en-US" dirty="0"/>
                        <a:t>3</a:t>
                      </a:r>
                    </a:p>
                  </a:txBody>
                  <a:tcPr/>
                </a:tc>
                <a:tc>
                  <a:txBody>
                    <a:bodyPr/>
                    <a:lstStyle/>
                    <a:p>
                      <a:r>
                        <a:rPr kumimoji="0" lang="en-US" sz="1800" b="1" kern="1200" dirty="0">
                          <a:solidFill>
                            <a:schemeClr val="dk1"/>
                          </a:solidFill>
                          <a:effectLst/>
                          <a:latin typeface="+mn-lt"/>
                          <a:ea typeface="+mn-ea"/>
                          <a:cs typeface="+mn-cs"/>
                        </a:rPr>
                        <a:t>    Indented, boldface, lowercase heading with a period.</a:t>
                      </a:r>
                      <a:r>
                        <a:rPr lang="en-US" dirty="0">
                          <a:effectLst/>
                        </a:rPr>
                        <a:t> </a:t>
                      </a:r>
                      <a:endParaRPr lang="en-US" dirty="0"/>
                    </a:p>
                  </a:txBody>
                  <a:tcPr/>
                </a:tc>
                <a:extLst>
                  <a:ext uri="{0D108BD9-81ED-4DB2-BD59-A6C34878D82A}">
                    <a16:rowId xmlns:a16="http://schemas.microsoft.com/office/drawing/2014/main" val="10004"/>
                  </a:ext>
                </a:extLst>
              </a:tr>
              <a:tr h="370840">
                <a:tc>
                  <a:txBody>
                    <a:bodyPr/>
                    <a:lstStyle/>
                    <a:p>
                      <a:r>
                        <a:rPr lang="en-US" dirty="0"/>
                        <a:t>4</a:t>
                      </a:r>
                    </a:p>
                  </a:txBody>
                  <a:tcPr/>
                </a:tc>
                <a:tc>
                  <a:txBody>
                    <a:bodyPr/>
                    <a:lstStyle/>
                    <a:p>
                      <a:r>
                        <a:rPr kumimoji="0" lang="en-US" sz="1800" b="1" i="1" kern="1200" dirty="0">
                          <a:solidFill>
                            <a:schemeClr val="dk1"/>
                          </a:solidFill>
                          <a:effectLst/>
                          <a:latin typeface="+mn-lt"/>
                          <a:ea typeface="+mn-ea"/>
                          <a:cs typeface="+mn-cs"/>
                        </a:rPr>
                        <a:t>    Indented, boldface, italicized, lowercase heading with a period.</a:t>
                      </a:r>
                      <a:r>
                        <a:rPr lang="en-US" dirty="0">
                          <a:effectLst/>
                        </a:rPr>
                        <a:t> </a:t>
                      </a:r>
                      <a:endParaRPr lang="en-US" dirty="0"/>
                    </a:p>
                  </a:txBody>
                  <a:tcPr/>
                </a:tc>
                <a:extLst>
                  <a:ext uri="{0D108BD9-81ED-4DB2-BD59-A6C34878D82A}">
                    <a16:rowId xmlns:a16="http://schemas.microsoft.com/office/drawing/2014/main" val="10005"/>
                  </a:ext>
                </a:extLst>
              </a:tr>
              <a:tr h="370840">
                <a:tc>
                  <a:txBody>
                    <a:bodyPr/>
                    <a:lstStyle/>
                    <a:p>
                      <a:r>
                        <a:rPr lang="en-US" dirty="0"/>
                        <a:t>5</a:t>
                      </a:r>
                    </a:p>
                  </a:txBody>
                  <a:tcPr/>
                </a:tc>
                <a:tc>
                  <a:txBody>
                    <a:bodyPr/>
                    <a:lstStyle/>
                    <a:p>
                      <a:r>
                        <a:rPr kumimoji="0" lang="en-US" sz="1800" i="1" kern="1200" dirty="0">
                          <a:solidFill>
                            <a:schemeClr val="dk1"/>
                          </a:solidFill>
                          <a:effectLst/>
                          <a:latin typeface="+mn-lt"/>
                          <a:ea typeface="+mn-ea"/>
                          <a:cs typeface="+mn-cs"/>
                        </a:rPr>
                        <a:t>    Indented, italicized, lowercase heading with a period.</a:t>
                      </a:r>
                      <a:r>
                        <a:rPr lang="en-US" dirty="0">
                          <a:effectLst/>
                        </a:rPr>
                        <a:t> </a:t>
                      </a:r>
                      <a:endParaRPr lang="en-US" dirty="0"/>
                    </a:p>
                  </a:txBody>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p:txBody>
          <a:bodyPr/>
          <a:lstStyle/>
          <a:p>
            <a:pPr algn="ctr"/>
            <a:r>
              <a:rPr lang="en-US" dirty="0"/>
              <a:t>APA Headings</a:t>
            </a:r>
          </a:p>
        </p:txBody>
      </p:sp>
      <p:sp>
        <p:nvSpPr>
          <p:cNvPr id="2" name="Slide Number Placeholder 1">
            <a:extLst>
              <a:ext uri="{FF2B5EF4-FFF2-40B4-BE49-F238E27FC236}">
                <a16:creationId xmlns:a16="http://schemas.microsoft.com/office/drawing/2014/main" id="{EECFCA85-AC93-3847-864E-142CA70C00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a:t>
            </a:fld>
            <a:endParaRPr kumimoji="0" lang="en-US" dirty="0"/>
          </a:p>
        </p:txBody>
      </p:sp>
    </p:spTree>
    <p:extLst>
      <p:ext uri="{BB962C8B-B14F-4D97-AF65-F5344CB8AC3E}">
        <p14:creationId xmlns:p14="http://schemas.microsoft.com/office/powerpoint/2010/main" val="3122749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nSpc>
                <a:spcPct val="200000"/>
              </a:lnSpc>
              <a:buNone/>
            </a:pPr>
            <a:r>
              <a:rPr lang="en-US" dirty="0"/>
              <a:t>Halter, M. (2018). Anxiety and Obsessive-Compulsive 	Disorders. In </a:t>
            </a:r>
            <a:r>
              <a:rPr lang="en-US" i="1" dirty="0"/>
              <a:t>Varcarolis' Foundations of 	Psychiatric Mental Health Nursing</a:t>
            </a:r>
            <a:r>
              <a:rPr lang="en-US" dirty="0"/>
              <a:t> (8th ed., pp. 	270-293). St. Louis, Missouri: Elsevier.</a:t>
            </a:r>
          </a:p>
          <a:p>
            <a:pPr marL="0" indent="0">
              <a:buNone/>
            </a:pPr>
            <a:endParaRPr lang="en-US" dirty="0"/>
          </a:p>
        </p:txBody>
      </p:sp>
      <p:sp>
        <p:nvSpPr>
          <p:cNvPr id="3" name="Title 2"/>
          <p:cNvSpPr>
            <a:spLocks noGrp="1"/>
          </p:cNvSpPr>
          <p:nvPr>
            <p:ph type="title"/>
          </p:nvPr>
        </p:nvSpPr>
        <p:spPr/>
        <p:txBody>
          <a:bodyPr/>
          <a:lstStyle/>
          <a:p>
            <a:r>
              <a:rPr lang="en-US" dirty="0">
                <a:effectLst/>
              </a:rPr>
              <a:t>Our textbook!   Find the Errors…..</a:t>
            </a:r>
            <a:endParaRPr lang="en-US" dirty="0"/>
          </a:p>
        </p:txBody>
      </p:sp>
      <p:sp>
        <p:nvSpPr>
          <p:cNvPr id="4" name="Slide Number Placeholder 3">
            <a:extLst>
              <a:ext uri="{FF2B5EF4-FFF2-40B4-BE49-F238E27FC236}">
                <a16:creationId xmlns:a16="http://schemas.microsoft.com/office/drawing/2014/main" id="{293E5A89-C044-E242-BF12-E01B174AF85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50</a:t>
            </a:fld>
            <a:endParaRPr kumimoji="0" lang="en-US" dirty="0"/>
          </a:p>
        </p:txBody>
      </p:sp>
    </p:spTree>
    <p:extLst>
      <p:ext uri="{BB962C8B-B14F-4D97-AF65-F5344CB8AC3E}">
        <p14:creationId xmlns:p14="http://schemas.microsoft.com/office/powerpoint/2010/main" val="37143070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78000"/>
            <a:ext cx="8229600" cy="4318000"/>
          </a:xfrm>
        </p:spPr>
        <p:txBody>
          <a:bodyPr>
            <a:normAutofit/>
          </a:bodyPr>
          <a:lstStyle/>
          <a:p>
            <a:pPr marL="0" indent="0">
              <a:lnSpc>
                <a:spcPct val="200000"/>
              </a:lnSpc>
              <a:buNone/>
            </a:pPr>
            <a:endParaRPr lang="en-US" dirty="0">
              <a:latin typeface="Times New Roman"/>
              <a:cs typeface="Times New Roman"/>
            </a:endParaRPr>
          </a:p>
        </p:txBody>
      </p:sp>
      <p:sp>
        <p:nvSpPr>
          <p:cNvPr id="3" name="Title 2"/>
          <p:cNvSpPr>
            <a:spLocks noGrp="1"/>
          </p:cNvSpPr>
          <p:nvPr>
            <p:ph type="title"/>
          </p:nvPr>
        </p:nvSpPr>
        <p:spPr>
          <a:xfrm>
            <a:off x="457200" y="152400"/>
            <a:ext cx="8229600" cy="1625600"/>
          </a:xfrm>
        </p:spPr>
        <p:txBody>
          <a:bodyPr>
            <a:normAutofit fontScale="90000"/>
          </a:bodyPr>
          <a:lstStyle/>
          <a:p>
            <a:pPr algn="ctr"/>
            <a:r>
              <a:rPr lang="en-US" dirty="0"/>
              <a:t>Correct Format</a:t>
            </a:r>
            <a:br>
              <a:rPr lang="en-US" dirty="0"/>
            </a:br>
            <a:r>
              <a:rPr lang="en-US" dirty="0"/>
              <a:t>All should have correct on your paper!!!</a:t>
            </a:r>
          </a:p>
        </p:txBody>
      </p:sp>
      <p:sp>
        <p:nvSpPr>
          <p:cNvPr id="4" name="Slide Number Placeholder 3">
            <a:extLst>
              <a:ext uri="{FF2B5EF4-FFF2-40B4-BE49-F238E27FC236}">
                <a16:creationId xmlns:a16="http://schemas.microsoft.com/office/drawing/2014/main" id="{81FF34ED-53D9-884C-B62A-1109F4846F1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51</a:t>
            </a:fld>
            <a:endParaRPr kumimoji="0" lang="en-US" dirty="0"/>
          </a:p>
        </p:txBody>
      </p:sp>
    </p:spTree>
    <p:extLst>
      <p:ext uri="{BB962C8B-B14F-4D97-AF65-F5344CB8AC3E}">
        <p14:creationId xmlns:p14="http://schemas.microsoft.com/office/powerpoint/2010/main" val="23124868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American Psychological Association: </a:t>
            </a:r>
          </a:p>
          <a:p>
            <a:pPr lvl="1"/>
            <a:r>
              <a:rPr lang="en-US" dirty="0"/>
              <a:t>http://www.apastyle.org/</a:t>
            </a:r>
          </a:p>
          <a:p>
            <a:r>
              <a:rPr lang="en-US" dirty="0"/>
              <a:t>Purdue Owl APA:</a:t>
            </a:r>
          </a:p>
          <a:p>
            <a:pPr lvl="1"/>
            <a:r>
              <a:rPr lang="en-US" u="sng" dirty="0"/>
              <a:t>https://owl.english.purdue.edu/owl/resource/560/01/</a:t>
            </a:r>
          </a:p>
          <a:p>
            <a:r>
              <a:rPr lang="en-US" dirty="0"/>
              <a:t>Red Deer College Library:</a:t>
            </a:r>
          </a:p>
          <a:p>
            <a:pPr lvl="1"/>
            <a:r>
              <a:rPr lang="en-US" u="sng" dirty="0"/>
              <a:t>http://rdc.libguides.com/content.php?pid=51657&amp;sid=379147    </a:t>
            </a:r>
          </a:p>
          <a:p>
            <a:r>
              <a:rPr lang="en-US" dirty="0"/>
              <a:t>Los Angeles Harbor College Library Webpage:</a:t>
            </a:r>
          </a:p>
          <a:p>
            <a:pPr lvl="1"/>
            <a:r>
              <a:rPr lang="en-US" dirty="0"/>
              <a:t>http://libguides.lahc.edu/</a:t>
            </a:r>
            <a:r>
              <a:rPr lang="en-US" dirty="0" err="1"/>
              <a:t>apa</a:t>
            </a:r>
            <a:endParaRPr lang="en-US" dirty="0"/>
          </a:p>
        </p:txBody>
      </p:sp>
      <p:sp>
        <p:nvSpPr>
          <p:cNvPr id="3" name="Title 2"/>
          <p:cNvSpPr>
            <a:spLocks noGrp="1"/>
          </p:cNvSpPr>
          <p:nvPr>
            <p:ph type="title"/>
          </p:nvPr>
        </p:nvSpPr>
        <p:spPr/>
        <p:txBody>
          <a:bodyPr/>
          <a:lstStyle/>
          <a:p>
            <a:r>
              <a:rPr lang="en-US" dirty="0"/>
              <a:t>Web Resources for APA Style</a:t>
            </a:r>
          </a:p>
        </p:txBody>
      </p:sp>
      <p:sp>
        <p:nvSpPr>
          <p:cNvPr id="4" name="Slide Number Placeholder 3">
            <a:extLst>
              <a:ext uri="{FF2B5EF4-FFF2-40B4-BE49-F238E27FC236}">
                <a16:creationId xmlns:a16="http://schemas.microsoft.com/office/drawing/2014/main" id="{0A14CCEA-D29D-6B4B-B049-7316F2E57D2C}"/>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52</a:t>
            </a:fld>
            <a:endParaRPr kumimoji="0" lang="en-US" dirty="0"/>
          </a:p>
        </p:txBody>
      </p:sp>
    </p:spTree>
    <p:extLst>
      <p:ext uri="{BB962C8B-B14F-4D97-AF65-F5344CB8AC3E}">
        <p14:creationId xmlns:p14="http://schemas.microsoft.com/office/powerpoint/2010/main" val="39970546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a:t>LAHC Library - http://</a:t>
            </a:r>
            <a:r>
              <a:rPr lang="en-US" dirty="0" err="1"/>
              <a:t>libguides.lahc.edu</a:t>
            </a:r>
            <a:r>
              <a:rPr lang="en-US"/>
              <a:t>/library PubMed </a:t>
            </a:r>
            <a:r>
              <a:rPr lang="en-US" dirty="0"/>
              <a:t>-  http://www.ncbi.nlm.nih.gov/pubmed</a:t>
            </a:r>
          </a:p>
          <a:p>
            <a:pPr>
              <a:lnSpc>
                <a:spcPct val="200000"/>
              </a:lnSpc>
            </a:pPr>
            <a:r>
              <a:rPr lang="en-US" dirty="0"/>
              <a:t>Evidence-Based Mental Health (open access) - </a:t>
            </a:r>
            <a:r>
              <a:rPr lang="en-US" dirty="0">
                <a:hlinkClick r:id="rId3"/>
              </a:rPr>
              <a:t>http://ebmh.bmj.com/</a:t>
            </a:r>
            <a:endParaRPr lang="en-US" dirty="0"/>
          </a:p>
          <a:p>
            <a:pPr>
              <a:lnSpc>
                <a:spcPct val="200000"/>
              </a:lnSpc>
            </a:pPr>
            <a:r>
              <a:rPr lang="en-US" dirty="0"/>
              <a:t>Google search your subject of interest</a:t>
            </a:r>
          </a:p>
          <a:p>
            <a:pPr>
              <a:lnSpc>
                <a:spcPct val="200000"/>
              </a:lnSpc>
            </a:pPr>
            <a:endParaRPr lang="en-US" dirty="0"/>
          </a:p>
        </p:txBody>
      </p:sp>
      <p:sp>
        <p:nvSpPr>
          <p:cNvPr id="3" name="Title 2"/>
          <p:cNvSpPr>
            <a:spLocks noGrp="1"/>
          </p:cNvSpPr>
          <p:nvPr>
            <p:ph type="title"/>
          </p:nvPr>
        </p:nvSpPr>
        <p:spPr/>
        <p:txBody>
          <a:bodyPr/>
          <a:lstStyle/>
          <a:p>
            <a:pPr algn="ctr"/>
            <a:r>
              <a:rPr lang="en-US" dirty="0"/>
              <a:t>Finding Research Articles</a:t>
            </a:r>
          </a:p>
        </p:txBody>
      </p:sp>
      <p:sp>
        <p:nvSpPr>
          <p:cNvPr id="4" name="Slide Number Placeholder 3">
            <a:extLst>
              <a:ext uri="{FF2B5EF4-FFF2-40B4-BE49-F238E27FC236}">
                <a16:creationId xmlns:a16="http://schemas.microsoft.com/office/drawing/2014/main" id="{C8A1418D-6F0A-FF40-AC7E-AAFC6DF1A09F}"/>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53</a:t>
            </a:fld>
            <a:endParaRPr kumimoji="0" lang="en-US" dirty="0"/>
          </a:p>
        </p:txBody>
      </p:sp>
    </p:spTree>
    <p:extLst>
      <p:ext uri="{BB962C8B-B14F-4D97-AF65-F5344CB8AC3E}">
        <p14:creationId xmlns:p14="http://schemas.microsoft.com/office/powerpoint/2010/main" val="3000082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0613FBF-0E3D-498C-93E4-46FBD68A4079.JPG"/>
          <p:cNvPicPr>
            <a:picLocks noGrp="1" noChangeAspect="1"/>
          </p:cNvPicPr>
          <p:nvPr>
            <p:ph idx="1"/>
          </p:nvPr>
        </p:nvPicPr>
        <p:blipFill>
          <a:blip r:embed="rId2" cstate="email">
            <a:extLst>
              <a:ext uri="{28A0092B-C50C-407E-A947-70E740481C1C}">
                <a14:useLocalDpi xmlns:a14="http://schemas.microsoft.com/office/drawing/2010/main" val="0"/>
              </a:ext>
            </a:extLst>
          </a:blip>
          <a:srcRect l="-40000" r="-40000"/>
          <a:stretch>
            <a:fillRect/>
          </a:stretch>
        </p:blipFill>
        <p:spPr>
          <a:xfrm>
            <a:off x="-1010920" y="292100"/>
            <a:ext cx="10447020" cy="5803900"/>
          </a:xfrm>
        </p:spPr>
      </p:pic>
      <p:sp>
        <p:nvSpPr>
          <p:cNvPr id="2" name="Slide Number Placeholder 1">
            <a:extLst>
              <a:ext uri="{FF2B5EF4-FFF2-40B4-BE49-F238E27FC236}">
                <a16:creationId xmlns:a16="http://schemas.microsoft.com/office/drawing/2014/main" id="{EB24FCC9-BFEF-6D41-8EA3-9CF7F13B2ADB}"/>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54</a:t>
            </a:fld>
            <a:endParaRPr kumimoji="0" lang="en-US" dirty="0"/>
          </a:p>
        </p:txBody>
      </p:sp>
    </p:spTree>
    <p:extLst>
      <p:ext uri="{BB962C8B-B14F-4D97-AF65-F5344CB8AC3E}">
        <p14:creationId xmlns:p14="http://schemas.microsoft.com/office/powerpoint/2010/main" val="206262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2F1EAD3-9F36-D541-8D8A-87BCEF3FD5C8}"/>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457201" y="938968"/>
            <a:ext cx="8229600" cy="5742064"/>
          </a:xfrm>
        </p:spPr>
      </p:pic>
      <p:sp>
        <p:nvSpPr>
          <p:cNvPr id="3" name="Title 2">
            <a:extLst>
              <a:ext uri="{FF2B5EF4-FFF2-40B4-BE49-F238E27FC236}">
                <a16:creationId xmlns:a16="http://schemas.microsoft.com/office/drawing/2014/main" id="{A3A6C816-E733-454E-93F5-F5D863EAE48E}"/>
              </a:ext>
            </a:extLst>
          </p:cNvPr>
          <p:cNvSpPr>
            <a:spLocks noGrp="1"/>
          </p:cNvSpPr>
          <p:nvPr>
            <p:ph type="title"/>
          </p:nvPr>
        </p:nvSpPr>
        <p:spPr>
          <a:xfrm>
            <a:off x="457200" y="152400"/>
            <a:ext cx="8229600" cy="786568"/>
          </a:xfrm>
        </p:spPr>
        <p:txBody>
          <a:bodyPr/>
          <a:lstStyle/>
          <a:p>
            <a:pPr algn="ctr"/>
            <a:r>
              <a:rPr lang="en-US" dirty="0">
                <a:solidFill>
                  <a:schemeClr val="bg1"/>
                </a:solidFill>
              </a:rPr>
              <a:t>APA Headings Example</a:t>
            </a:r>
          </a:p>
        </p:txBody>
      </p:sp>
      <p:sp>
        <p:nvSpPr>
          <p:cNvPr id="2" name="Slide Number Placeholder 1">
            <a:extLst>
              <a:ext uri="{FF2B5EF4-FFF2-40B4-BE49-F238E27FC236}">
                <a16:creationId xmlns:a16="http://schemas.microsoft.com/office/drawing/2014/main" id="{85E96939-2678-894C-9636-E50745E71505}"/>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6</a:t>
            </a:fld>
            <a:endParaRPr kumimoji="0" lang="en-US" dirty="0"/>
          </a:p>
        </p:txBody>
      </p:sp>
    </p:spTree>
    <p:extLst>
      <p:ext uri="{BB962C8B-B14F-4D97-AF65-F5344CB8AC3E}">
        <p14:creationId xmlns:p14="http://schemas.microsoft.com/office/powerpoint/2010/main" val="3960875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One author</a:t>
            </a:r>
            <a:endParaRPr lang="en-US" dirty="0"/>
          </a:p>
          <a:p>
            <a:pPr lvl="1"/>
            <a:r>
              <a:rPr lang="en-US" dirty="0"/>
              <a:t>According to Jones (1998), "Students often had difficulty using APA style, especially when it was their first time" (p. 199). </a:t>
            </a:r>
          </a:p>
          <a:p>
            <a:pPr lvl="1"/>
            <a:r>
              <a:rPr lang="en-US" dirty="0"/>
              <a:t>She stated, "Students often had difficulty using APA style" (Jones, 1998, p. 199).</a:t>
            </a:r>
          </a:p>
          <a:p>
            <a:r>
              <a:rPr lang="en-US" dirty="0"/>
              <a:t>Two authors</a:t>
            </a:r>
          </a:p>
          <a:p>
            <a:pPr marL="640080" lvl="2">
              <a:spcBef>
                <a:spcPts val="600"/>
              </a:spcBef>
              <a:buClr>
                <a:schemeClr val="accent2"/>
              </a:buClr>
            </a:pPr>
            <a:r>
              <a:rPr lang="en-US" dirty="0" err="1">
                <a:solidFill>
                  <a:schemeClr val="tx2"/>
                </a:solidFill>
              </a:rPr>
              <a:t>Leiter</a:t>
            </a:r>
            <a:r>
              <a:rPr lang="en-US" dirty="0">
                <a:solidFill>
                  <a:schemeClr val="tx2"/>
                </a:solidFill>
              </a:rPr>
              <a:t> and </a:t>
            </a:r>
            <a:r>
              <a:rPr lang="en-US" dirty="0" err="1">
                <a:solidFill>
                  <a:schemeClr val="tx2"/>
                </a:solidFill>
              </a:rPr>
              <a:t>Maslach</a:t>
            </a:r>
            <a:r>
              <a:rPr lang="en-US" dirty="0">
                <a:solidFill>
                  <a:schemeClr val="tx2"/>
                </a:solidFill>
              </a:rPr>
              <a:t> (1998) demonstrated</a:t>
            </a:r>
          </a:p>
          <a:p>
            <a:pPr lvl="1"/>
            <a:r>
              <a:rPr lang="en-US" dirty="0"/>
              <a:t>…….as has been shown (</a:t>
            </a:r>
            <a:r>
              <a:rPr lang="en-US" dirty="0" err="1"/>
              <a:t>Leiter</a:t>
            </a:r>
            <a:r>
              <a:rPr lang="en-US" dirty="0"/>
              <a:t> &amp; </a:t>
            </a:r>
            <a:r>
              <a:rPr lang="en-US" dirty="0" err="1"/>
              <a:t>Maslach</a:t>
            </a:r>
            <a:r>
              <a:rPr lang="en-US" dirty="0"/>
              <a:t>, </a:t>
            </a:r>
            <a:r>
              <a:rPr lang="en-US"/>
              <a:t>1998).</a:t>
            </a:r>
            <a:endParaRPr lang="en-US" dirty="0"/>
          </a:p>
          <a:p>
            <a:endParaRPr lang="en-US" dirty="0"/>
          </a:p>
        </p:txBody>
      </p:sp>
      <p:sp>
        <p:nvSpPr>
          <p:cNvPr id="3" name="Title 2"/>
          <p:cNvSpPr>
            <a:spLocks noGrp="1"/>
          </p:cNvSpPr>
          <p:nvPr>
            <p:ph type="title"/>
          </p:nvPr>
        </p:nvSpPr>
        <p:spPr/>
        <p:txBody>
          <a:bodyPr>
            <a:normAutofit/>
          </a:bodyPr>
          <a:lstStyle/>
          <a:p>
            <a:pPr algn="ctr"/>
            <a:r>
              <a:rPr lang="en-US" b="1" dirty="0">
                <a:effectLst/>
              </a:rPr>
              <a:t>In Text Citations</a:t>
            </a:r>
            <a:endParaRPr lang="en-US" dirty="0"/>
          </a:p>
        </p:txBody>
      </p:sp>
      <p:sp>
        <p:nvSpPr>
          <p:cNvPr id="4" name="Slide Number Placeholder 3">
            <a:extLst>
              <a:ext uri="{FF2B5EF4-FFF2-40B4-BE49-F238E27FC236}">
                <a16:creationId xmlns:a16="http://schemas.microsoft.com/office/drawing/2014/main" id="{2A2E7F8F-5F8A-2E41-A2D1-ADF279651604}"/>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7</a:t>
            </a:fld>
            <a:endParaRPr kumimoji="0" lang="en-US" dirty="0"/>
          </a:p>
        </p:txBody>
      </p:sp>
    </p:spTree>
    <p:extLst>
      <p:ext uri="{BB962C8B-B14F-4D97-AF65-F5344CB8AC3E}">
        <p14:creationId xmlns:p14="http://schemas.microsoft.com/office/powerpoint/2010/main" val="1995064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t>Three, four, or five authors</a:t>
            </a:r>
            <a:r>
              <a:rPr lang="en-US" dirty="0"/>
              <a:t> </a:t>
            </a:r>
          </a:p>
          <a:p>
            <a:pPr lvl="1"/>
            <a:r>
              <a:rPr lang="en-US" dirty="0">
                <a:solidFill>
                  <a:schemeClr val="tx2">
                    <a:lumMod val="10000"/>
                  </a:schemeClr>
                </a:solidFill>
              </a:rPr>
              <a:t>First time in your paper, put all three:  Kahneman, Knetsch, and Thaler (1991) found…..</a:t>
            </a:r>
          </a:p>
          <a:p>
            <a:pPr lvl="1"/>
            <a:r>
              <a:rPr lang="en-US" dirty="0"/>
              <a:t>In all subsequent citations per paragraph, include only the surname of the first author followed by "et al." (Latin for "and others") and the year of publication: </a:t>
            </a:r>
            <a:r>
              <a:rPr lang="en-US" dirty="0">
                <a:solidFill>
                  <a:srgbClr val="2D2901"/>
                </a:solidFill>
              </a:rPr>
              <a:t>Kahneman et al. (1991) found…..</a:t>
            </a:r>
          </a:p>
          <a:p>
            <a:r>
              <a:rPr lang="en-US" b="1" dirty="0"/>
              <a:t>Six or More Authors</a:t>
            </a:r>
            <a:r>
              <a:rPr lang="en-US" dirty="0"/>
              <a:t> </a:t>
            </a:r>
          </a:p>
          <a:p>
            <a:pPr lvl="1"/>
            <a:r>
              <a:rPr lang="en-US" dirty="0"/>
              <a:t>Use the first author's name followed by et al. in the signal phrase or in parentheses.</a:t>
            </a:r>
          </a:p>
          <a:p>
            <a:pPr lvl="2"/>
            <a:r>
              <a:rPr lang="en-US" dirty="0">
                <a:solidFill>
                  <a:schemeClr val="tx2">
                    <a:lumMod val="10000"/>
                  </a:schemeClr>
                </a:solidFill>
              </a:rPr>
              <a:t>Harris et al. (2001) argued...</a:t>
            </a:r>
          </a:p>
          <a:p>
            <a:pPr lvl="2"/>
            <a:r>
              <a:rPr lang="en-US" dirty="0">
                <a:solidFill>
                  <a:schemeClr val="tx2">
                    <a:lumMod val="10000"/>
                  </a:schemeClr>
                </a:solidFill>
              </a:rPr>
              <a:t>(Harris et al., 2001)</a:t>
            </a:r>
          </a:p>
          <a:p>
            <a:endParaRPr lang="en-US" dirty="0"/>
          </a:p>
        </p:txBody>
      </p:sp>
      <p:sp>
        <p:nvSpPr>
          <p:cNvPr id="3" name="Title 2"/>
          <p:cNvSpPr>
            <a:spLocks noGrp="1"/>
          </p:cNvSpPr>
          <p:nvPr>
            <p:ph type="title"/>
          </p:nvPr>
        </p:nvSpPr>
        <p:spPr/>
        <p:txBody>
          <a:bodyPr>
            <a:normAutofit/>
          </a:bodyPr>
          <a:lstStyle/>
          <a:p>
            <a:pPr algn="ctr"/>
            <a:r>
              <a:rPr lang="en-US" b="1" dirty="0">
                <a:effectLst/>
              </a:rPr>
              <a:t>In Text Citations</a:t>
            </a:r>
            <a:endParaRPr lang="en-US" dirty="0"/>
          </a:p>
        </p:txBody>
      </p:sp>
      <p:sp>
        <p:nvSpPr>
          <p:cNvPr id="4" name="Slide Number Placeholder 3">
            <a:extLst>
              <a:ext uri="{FF2B5EF4-FFF2-40B4-BE49-F238E27FC236}">
                <a16:creationId xmlns:a16="http://schemas.microsoft.com/office/drawing/2014/main" id="{A5E635C1-9412-824C-BA12-4AB8043B63AF}"/>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8</a:t>
            </a:fld>
            <a:endParaRPr kumimoji="0" lang="en-US" dirty="0"/>
          </a:p>
        </p:txBody>
      </p:sp>
    </p:spTree>
    <p:extLst>
      <p:ext uri="{BB962C8B-B14F-4D97-AF65-F5344CB8AC3E}">
        <p14:creationId xmlns:p14="http://schemas.microsoft.com/office/powerpoint/2010/main" val="271121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AB4D9A-2890-1044-B23B-A33BECA3D64F}"/>
              </a:ext>
            </a:extLst>
          </p:cNvPr>
          <p:cNvSpPr>
            <a:spLocks noGrp="1"/>
          </p:cNvSpPr>
          <p:nvPr>
            <p:ph idx="1"/>
          </p:nvPr>
        </p:nvSpPr>
        <p:spPr/>
        <p:txBody>
          <a:bodyPr/>
          <a:lstStyle/>
          <a:p>
            <a:pPr lvl="0"/>
            <a:r>
              <a:rPr lang="en-US" dirty="0"/>
              <a:t>According to Palladino and Wade (2010), “a flexible mind is a healthy mind” (p. 147).</a:t>
            </a:r>
          </a:p>
          <a:p>
            <a:pPr lvl="0"/>
            <a:r>
              <a:rPr lang="en-US" dirty="0"/>
              <a:t>In 2010, Palladino and Wade noted that “a flexible mind is a healthy mind” (p. 147).</a:t>
            </a:r>
          </a:p>
          <a:p>
            <a:pPr lvl="0"/>
            <a:r>
              <a:rPr lang="en-US" dirty="0"/>
              <a:t>In fact, “a flexible mind is a healthy mind” (Palladino &amp; Wade, 2010, p. 147).</a:t>
            </a:r>
          </a:p>
          <a:p>
            <a:pPr lvl="0"/>
            <a:r>
              <a:rPr lang="en-US" dirty="0"/>
              <a:t>“A flexible mind is a healthy mind,” according to Palladino and Wade’s (2010, p. 147) longitudinal study.</a:t>
            </a:r>
          </a:p>
          <a:p>
            <a:r>
              <a:rPr lang="en-US" dirty="0"/>
              <a:t>Palladino and Wade’s (2010) results indicate that “a flexible mind is a healthy mind” (p. 147).</a:t>
            </a:r>
          </a:p>
        </p:txBody>
      </p:sp>
      <p:sp>
        <p:nvSpPr>
          <p:cNvPr id="3" name="Title 2">
            <a:extLst>
              <a:ext uri="{FF2B5EF4-FFF2-40B4-BE49-F238E27FC236}">
                <a16:creationId xmlns:a16="http://schemas.microsoft.com/office/drawing/2014/main" id="{2ADFA252-B90C-1649-BAD6-BAAF20CCA189}"/>
              </a:ext>
            </a:extLst>
          </p:cNvPr>
          <p:cNvSpPr>
            <a:spLocks noGrp="1"/>
          </p:cNvSpPr>
          <p:nvPr>
            <p:ph type="title"/>
          </p:nvPr>
        </p:nvSpPr>
        <p:spPr/>
        <p:txBody>
          <a:bodyPr/>
          <a:lstStyle/>
          <a:p>
            <a:pPr algn="ctr"/>
            <a:r>
              <a:rPr lang="en-US" dirty="0"/>
              <a:t>In Text Citation Examples</a:t>
            </a:r>
          </a:p>
        </p:txBody>
      </p:sp>
      <p:sp>
        <p:nvSpPr>
          <p:cNvPr id="4" name="Slide Number Placeholder 3">
            <a:extLst>
              <a:ext uri="{FF2B5EF4-FFF2-40B4-BE49-F238E27FC236}">
                <a16:creationId xmlns:a16="http://schemas.microsoft.com/office/drawing/2014/main" id="{25E9FD2E-4DC1-6241-9F04-3CD2E3F350FB}"/>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9</a:t>
            </a:fld>
            <a:endParaRPr kumimoji="0" lang="en-US" dirty="0"/>
          </a:p>
        </p:txBody>
      </p:sp>
    </p:spTree>
    <p:extLst>
      <p:ext uri="{BB962C8B-B14F-4D97-AF65-F5344CB8AC3E}">
        <p14:creationId xmlns:p14="http://schemas.microsoft.com/office/powerpoint/2010/main" val="15316071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3">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172F29"/>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1026</TotalTime>
  <Words>1962</Words>
  <Application>Microsoft Macintosh PowerPoint</Application>
  <PresentationFormat>On-screen Show (4:3)</PresentationFormat>
  <Paragraphs>297</Paragraphs>
  <Slides>54</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Calibri</vt:lpstr>
      <vt:lpstr>Constantia</vt:lpstr>
      <vt:lpstr>Times New Roman</vt:lpstr>
      <vt:lpstr>Wingdings 2</vt:lpstr>
      <vt:lpstr>Paper</vt:lpstr>
      <vt:lpstr>APA Style</vt:lpstr>
      <vt:lpstr>Basic Elements – Academic Paper</vt:lpstr>
      <vt:lpstr>Title Page</vt:lpstr>
      <vt:lpstr>Subsequent Pages</vt:lpstr>
      <vt:lpstr>APA Headings</vt:lpstr>
      <vt:lpstr>APA Headings Example</vt:lpstr>
      <vt:lpstr>In Text Citations</vt:lpstr>
      <vt:lpstr>In Text Citations</vt:lpstr>
      <vt:lpstr>In Text Citation Examples</vt:lpstr>
      <vt:lpstr>References</vt:lpstr>
      <vt:lpstr>Book Reference Edited vs. Unedited</vt:lpstr>
      <vt:lpstr>Secondary Source Citation  (Indirect Source Citation)</vt:lpstr>
      <vt:lpstr>Secondary Source Citation  (Indirect Source Citation)</vt:lpstr>
      <vt:lpstr>Digital Object Identifier</vt:lpstr>
      <vt:lpstr>DOI vs. URL</vt:lpstr>
      <vt:lpstr>Citation of Documentary</vt:lpstr>
      <vt:lpstr>AV Reference Online  Documentary Single Production (vs. episode in a series)</vt:lpstr>
      <vt:lpstr>Give examples of how to put this in a in-text reference</vt:lpstr>
      <vt:lpstr>Correct Possiblities</vt:lpstr>
      <vt:lpstr>Documentary – Single episode in a documentary series</vt:lpstr>
      <vt:lpstr>Government Authors</vt:lpstr>
      <vt:lpstr>Put in an in-text reference</vt:lpstr>
      <vt:lpstr>Correct Possiblilities</vt:lpstr>
      <vt:lpstr>Nonperiodical Web Document or Report</vt:lpstr>
      <vt:lpstr>Only Need the Reference Once in The Paragraph – Unintentional Plagiarism?</vt:lpstr>
      <vt:lpstr>Paragraph Hints </vt:lpstr>
      <vt:lpstr>APA Abbreviations</vt:lpstr>
      <vt:lpstr>APA Numbers</vt:lpstr>
      <vt:lpstr>Our Textbook – Put Into APA (pay attention to capitalization)</vt:lpstr>
      <vt:lpstr>Correct Format</vt:lpstr>
      <vt:lpstr>Let’s Find the Errors</vt:lpstr>
      <vt:lpstr>Here’s the Raw Information</vt:lpstr>
      <vt:lpstr>Correct Format</vt:lpstr>
      <vt:lpstr>Correct Possibilities</vt:lpstr>
      <vt:lpstr>Find the errors.  Is this article appropriate to use in your paper?  Why or why not?</vt:lpstr>
      <vt:lpstr>Raw Information</vt:lpstr>
      <vt:lpstr>Correct Format</vt:lpstr>
      <vt:lpstr>Find the Errors</vt:lpstr>
      <vt:lpstr>Raw Information</vt:lpstr>
      <vt:lpstr>Correct Format</vt:lpstr>
      <vt:lpstr>Find the Errors and Put in APA</vt:lpstr>
      <vt:lpstr>Correct Format</vt:lpstr>
      <vt:lpstr>Put into APA Is this appropriate for your paper? Why or why not?</vt:lpstr>
      <vt:lpstr>Correct Format</vt:lpstr>
      <vt:lpstr>Put into APA style.  Can you find the doi? If so, should you use the url or doi? </vt:lpstr>
      <vt:lpstr>Correct Format</vt:lpstr>
      <vt:lpstr>What do you think about this reference?  Is it appropriate?  Why or why not? </vt:lpstr>
      <vt:lpstr>Correct the Format </vt:lpstr>
      <vt:lpstr>Correct Format</vt:lpstr>
      <vt:lpstr>Our textbook!   Find the Errors…..</vt:lpstr>
      <vt:lpstr>Correct Format All should have correct on your paper!!!</vt:lpstr>
      <vt:lpstr>Web Resources for APA Style</vt:lpstr>
      <vt:lpstr>Finding Research Articles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Style</dc:title>
  <dc:creator>Edie Moore</dc:creator>
  <cp:lastModifiedBy>Edie Moore</cp:lastModifiedBy>
  <cp:revision>145</cp:revision>
  <dcterms:created xsi:type="dcterms:W3CDTF">2016-01-26T18:41:47Z</dcterms:created>
  <dcterms:modified xsi:type="dcterms:W3CDTF">2019-07-27T00:57:53Z</dcterms:modified>
</cp:coreProperties>
</file>