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8"/>
  </p:notesMasterIdLst>
  <p:sldIdLst>
    <p:sldId id="256" r:id="rId2"/>
    <p:sldId id="279" r:id="rId3"/>
    <p:sldId id="257" r:id="rId4"/>
    <p:sldId id="258" r:id="rId5"/>
    <p:sldId id="259" r:id="rId6"/>
    <p:sldId id="260" r:id="rId7"/>
    <p:sldId id="269" r:id="rId8"/>
    <p:sldId id="261" r:id="rId9"/>
    <p:sldId id="262" r:id="rId10"/>
    <p:sldId id="263" r:id="rId11"/>
    <p:sldId id="264" r:id="rId12"/>
    <p:sldId id="270" r:id="rId13"/>
    <p:sldId id="271" r:id="rId14"/>
    <p:sldId id="272" r:id="rId15"/>
    <p:sldId id="352" r:id="rId16"/>
    <p:sldId id="353" r:id="rId17"/>
    <p:sldId id="273" r:id="rId18"/>
    <p:sldId id="274" r:id="rId19"/>
    <p:sldId id="275" r:id="rId20"/>
    <p:sldId id="276" r:id="rId21"/>
    <p:sldId id="351"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54"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3" r:id="rId57"/>
    <p:sldId id="355" r:id="rId58"/>
    <p:sldId id="356" r:id="rId59"/>
    <p:sldId id="310" r:id="rId60"/>
    <p:sldId id="311"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8" r:id="rId74"/>
    <p:sldId id="329" r:id="rId75"/>
    <p:sldId id="327" r:id="rId76"/>
    <p:sldId id="326" r:id="rId77"/>
    <p:sldId id="357" r:id="rId78"/>
    <p:sldId id="358" r:id="rId79"/>
    <p:sldId id="331" r:id="rId80"/>
    <p:sldId id="330" r:id="rId81"/>
    <p:sldId id="332" r:id="rId82"/>
    <p:sldId id="333" r:id="rId83"/>
    <p:sldId id="335" r:id="rId84"/>
    <p:sldId id="334"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9" r:id="rId101"/>
    <p:sldId id="360" r:id="rId102"/>
    <p:sldId id="361" r:id="rId103"/>
    <p:sldId id="265" r:id="rId104"/>
    <p:sldId id="268" r:id="rId105"/>
    <p:sldId id="266" r:id="rId106"/>
    <p:sldId id="267"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4762" autoAdjust="0"/>
  </p:normalViewPr>
  <p:slideViewPr>
    <p:cSldViewPr snapToGrid="0" snapToObjects="1">
      <p:cViewPr varScale="1">
        <p:scale>
          <a:sx n="62" d="100"/>
          <a:sy n="62" d="100"/>
        </p:scale>
        <p:origin x="352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75595-C372-5644-97A5-3BF4E7A3D8DF}" type="datetimeFigureOut">
              <a:rPr lang="en-US" smtClean="0"/>
              <a:t>2/13/23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FC6AE-42B7-3F43-83B9-61E38140EDAF}" type="slidenum">
              <a:rPr lang="en-US" smtClean="0"/>
              <a:t>‹#›</a:t>
            </a:fld>
            <a:endParaRPr lang="en-US" dirty="0"/>
          </a:p>
        </p:txBody>
      </p:sp>
    </p:spTree>
    <p:extLst>
      <p:ext uri="{BB962C8B-B14F-4D97-AF65-F5344CB8AC3E}">
        <p14:creationId xmlns:p14="http://schemas.microsoft.com/office/powerpoint/2010/main" val="161579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2</a:t>
            </a:fld>
            <a:endParaRPr lang="en-US" dirty="0"/>
          </a:p>
        </p:txBody>
      </p:sp>
    </p:spTree>
    <p:extLst>
      <p:ext uri="{BB962C8B-B14F-4D97-AF65-F5344CB8AC3E}">
        <p14:creationId xmlns:p14="http://schemas.microsoft.com/office/powerpoint/2010/main" val="1029139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A919F59-3FA6-CB46-926E-FB70D4EB4482}" type="slidenum">
              <a:rPr lang="en-US" sz="1200"/>
              <a:pPr/>
              <a:t>11</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A354AC9-F3B7-1A46-83B1-B0C89C992EA6}" type="slidenum">
              <a:rPr lang="en-US" sz="1200">
                <a:ea typeface="MS PGothic" charset="0"/>
                <a:cs typeface="MS PGothic" charset="0"/>
              </a:rPr>
              <a:pPr/>
              <a:t>12</a:t>
            </a:fld>
            <a:endParaRPr lang="en-US" sz="1200" dirty="0">
              <a:ea typeface="MS PGothic" charset="0"/>
              <a:cs typeface="MS PGothic"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5EDD746-8D88-1B4D-A02D-3D2397B6B767}" type="slidenum">
              <a:rPr lang="en-US" sz="1200">
                <a:ea typeface="MS PGothic" charset="0"/>
                <a:cs typeface="MS PGothic" charset="0"/>
              </a:rPr>
              <a:pPr/>
              <a:t>13</a:t>
            </a:fld>
            <a:endParaRPr lang="en-US" sz="1200" dirty="0">
              <a:ea typeface="MS PGothic" charset="0"/>
              <a:cs typeface="MS PGothic"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B1B1D84-60F4-FA45-B36B-5D1A5D40A47D}" type="slidenum">
              <a:rPr lang="en-US" sz="1200">
                <a:ea typeface="MS PGothic" charset="0"/>
                <a:cs typeface="MS PGothic" charset="0"/>
              </a:rPr>
              <a:pPr/>
              <a:t>14</a:t>
            </a:fld>
            <a:endParaRPr lang="en-US" sz="1200" dirty="0">
              <a:ea typeface="MS PGothic" charset="0"/>
              <a:cs typeface="MS PGothic"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16</a:t>
            </a:fld>
            <a:endParaRPr lang="en-US" dirty="0"/>
          </a:p>
        </p:txBody>
      </p:sp>
    </p:spTree>
    <p:extLst>
      <p:ext uri="{BB962C8B-B14F-4D97-AF65-F5344CB8AC3E}">
        <p14:creationId xmlns:p14="http://schemas.microsoft.com/office/powerpoint/2010/main" val="181373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0B82D6C-9827-3146-A0EC-53EF8BD30E3C}" type="slidenum">
              <a:rPr lang="en-US" sz="1200">
                <a:ea typeface="MS PGothic" charset="0"/>
                <a:cs typeface="MS PGothic" charset="0"/>
              </a:rPr>
              <a:pPr/>
              <a:t>17</a:t>
            </a:fld>
            <a:endParaRPr lang="en-US" sz="1200" dirty="0">
              <a:ea typeface="MS PGothic" charset="0"/>
              <a:cs typeface="MS PGothic"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18</a:t>
            </a:fld>
            <a:endParaRPr lang="en-US" dirty="0"/>
          </a:p>
        </p:txBody>
      </p:sp>
    </p:spTree>
    <p:extLst>
      <p:ext uri="{BB962C8B-B14F-4D97-AF65-F5344CB8AC3E}">
        <p14:creationId xmlns:p14="http://schemas.microsoft.com/office/powerpoint/2010/main" val="175648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F889FDC-A0F1-744C-90AF-87D238900A01}" type="slidenum">
              <a:rPr lang="en-US" sz="1200">
                <a:latin typeface="Calibri" charset="0"/>
              </a:rPr>
              <a:pPr/>
              <a:t>19</a:t>
            </a:fld>
            <a:endParaRPr lang="en-US" sz="1200"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94A5364-4626-0D43-99E3-3FECE44CE388}" type="slidenum">
              <a:rPr lang="en-US" sz="1200">
                <a:latin typeface="Calibri" charset="0"/>
              </a:rPr>
              <a:pPr/>
              <a:t>20</a:t>
            </a:fld>
            <a:endParaRPr lang="en-US" sz="1200"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21</a:t>
            </a:fld>
            <a:endParaRPr lang="en-US" dirty="0"/>
          </a:p>
        </p:txBody>
      </p:sp>
    </p:spTree>
    <p:extLst>
      <p:ext uri="{BB962C8B-B14F-4D97-AF65-F5344CB8AC3E}">
        <p14:creationId xmlns:p14="http://schemas.microsoft.com/office/powerpoint/2010/main" val="17158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5C10172-B4E6-AD47-AC09-D6652ED1057F}" type="slidenum">
              <a:rPr lang="en-US" sz="1200">
                <a:ea typeface="MS PGothic" charset="0"/>
                <a:cs typeface="MS PGothic" charset="0"/>
              </a:rPr>
              <a:pPr/>
              <a:t>3</a:t>
            </a:fld>
            <a:endParaRPr lang="en-US" sz="1200" dirty="0">
              <a:ea typeface="MS PGothic" charset="0"/>
              <a:cs typeface="MS PGothic"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8B3ED9D-D24C-9649-82A0-8F3B943AF7FC}" type="slidenum">
              <a:rPr lang="en-US" sz="1200">
                <a:latin typeface="Calibri" charset="0"/>
              </a:rPr>
              <a:pPr/>
              <a:t>22</a:t>
            </a:fld>
            <a:endParaRPr lang="en-US" sz="1200" dirty="0">
              <a:latin typeface="Calibri"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36C94A5-FD4D-3D4F-8D8C-EA0FAE642086}" type="slidenum">
              <a:rPr lang="en-US" sz="1200">
                <a:latin typeface="Calibri" charset="0"/>
              </a:rPr>
              <a:pPr/>
              <a:t>23</a:t>
            </a:fld>
            <a:endParaRPr lang="en-US" sz="1200" dirty="0">
              <a:latin typeface="Calibri"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a:p>
            <a:endParaRPr lang="en-US" dirty="0"/>
          </a:p>
          <a:p>
            <a:endParaRPr lang="en-US" dirty="0"/>
          </a:p>
          <a:p>
            <a:endParaRPr lang="en-US" dirty="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840DBF6-1718-A649-B646-F6F16C467A94}" type="slidenum">
              <a:rPr lang="en-US" sz="1200"/>
              <a:pPr/>
              <a:t>25</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26</a:t>
            </a:fld>
            <a:endParaRPr lang="en-US" dirty="0"/>
          </a:p>
        </p:txBody>
      </p:sp>
    </p:spTree>
    <p:extLst>
      <p:ext uri="{BB962C8B-B14F-4D97-AF65-F5344CB8AC3E}">
        <p14:creationId xmlns:p14="http://schemas.microsoft.com/office/powerpoint/2010/main" val="350263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27</a:t>
            </a:fld>
            <a:endParaRPr lang="en-US" dirty="0"/>
          </a:p>
        </p:txBody>
      </p:sp>
    </p:spTree>
    <p:extLst>
      <p:ext uri="{BB962C8B-B14F-4D97-AF65-F5344CB8AC3E}">
        <p14:creationId xmlns:p14="http://schemas.microsoft.com/office/powerpoint/2010/main" val="140166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28</a:t>
            </a:fld>
            <a:endParaRPr lang="en-US" dirty="0"/>
          </a:p>
        </p:txBody>
      </p:sp>
    </p:spTree>
    <p:extLst>
      <p:ext uri="{BB962C8B-B14F-4D97-AF65-F5344CB8AC3E}">
        <p14:creationId xmlns:p14="http://schemas.microsoft.com/office/powerpoint/2010/main" val="3074678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a:p>
            <a:pPr eaLnBrk="1" hangingPunct="1"/>
            <a:endParaRPr lang="en-US" dirty="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2CA5F81-3262-944D-814E-BD20CE830F11}" type="slidenum">
              <a:rPr lang="en-US" sz="1200"/>
              <a:pPr/>
              <a:t>29</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endParaRPr lang="en-US" sz="800" dirty="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1614D14-6473-B245-B9E5-B0EC1AD6A8AB}" type="slidenum">
              <a:rPr lang="en-US" sz="1200"/>
              <a:pPr/>
              <a:t>30</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0F02E24-0B04-9B47-BB46-405192065E39}" type="slidenum">
              <a:rPr lang="en-US" sz="1200"/>
              <a:pPr/>
              <a:t>31</a:t>
            </a:fld>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32</a:t>
            </a:fld>
            <a:endParaRPr lang="en-US" dirty="0"/>
          </a:p>
        </p:txBody>
      </p:sp>
    </p:spTree>
    <p:extLst>
      <p:ext uri="{BB962C8B-B14F-4D97-AF65-F5344CB8AC3E}">
        <p14:creationId xmlns:p14="http://schemas.microsoft.com/office/powerpoint/2010/main" val="367957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C131DDE-2DAD-C741-8110-4D1F2997FEAB}" type="slidenum">
              <a:rPr lang="en-US" smtClean="0"/>
              <a:pPr>
                <a:defRPr/>
              </a:pPr>
              <a:t>4</a:t>
            </a:fld>
            <a:endParaRPr lang="en-US" dirty="0"/>
          </a:p>
        </p:txBody>
      </p:sp>
    </p:spTree>
    <p:extLst>
      <p:ext uri="{BB962C8B-B14F-4D97-AF65-F5344CB8AC3E}">
        <p14:creationId xmlns:p14="http://schemas.microsoft.com/office/powerpoint/2010/main" val="99968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A25E7C-2FD9-3441-BEEE-F75DDAA3F701}" type="slidenum">
              <a:rPr lang="en-US">
                <a:latin typeface="Calibri" charset="0"/>
              </a:rPr>
              <a:pPr eaLnBrk="1" hangingPunct="1"/>
              <a:t>33</a:t>
            </a:fld>
            <a:endParaRPr lang="en-US" dirty="0">
              <a:latin typeface="Calibri"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0769BC-3694-3B44-B651-443969765370}" type="slidenum">
              <a:rPr lang="en-US">
                <a:latin typeface="Calibri" charset="0"/>
              </a:rPr>
              <a:pPr eaLnBrk="1" hangingPunct="1"/>
              <a:t>34</a:t>
            </a:fld>
            <a:endParaRPr lang="en-US" dirty="0">
              <a:latin typeface="Calibri"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173786-0F33-3F4F-A9A7-DFF1F1E50336}" type="slidenum">
              <a:rPr lang="en-US">
                <a:latin typeface="Calibri" charset="0"/>
              </a:rPr>
              <a:pPr eaLnBrk="1" hangingPunct="1"/>
              <a:t>35</a:t>
            </a:fld>
            <a:endParaRPr lang="en-US" dirty="0">
              <a:latin typeface="Calibri"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4801B14-6C37-BF48-B0A5-F07DE457F8D0}" type="slidenum">
              <a:rPr lang="en-US">
                <a:latin typeface="Calibri" charset="0"/>
              </a:rPr>
              <a:pPr eaLnBrk="1" hangingPunct="1"/>
              <a:t>36</a:t>
            </a:fld>
            <a:endParaRPr lang="en-US" dirty="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AD0CCB-61FE-7C4A-A167-ECDC69598F92}" type="slidenum">
              <a:rPr lang="en-US">
                <a:latin typeface="Calibri" charset="0"/>
              </a:rPr>
              <a:pPr eaLnBrk="1" hangingPunct="1"/>
              <a:t>37</a:t>
            </a:fld>
            <a:endParaRPr lang="en-US" dirty="0">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A66A49-822E-B14C-B913-5165C63292C6}" type="slidenum">
              <a:rPr lang="en-US">
                <a:latin typeface="Calibri" charset="0"/>
              </a:rPr>
              <a:pPr eaLnBrk="1" hangingPunct="1"/>
              <a:t>39</a:t>
            </a:fld>
            <a:endParaRPr lang="en-US" dirty="0">
              <a:latin typeface="Calibri"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	</a:t>
            </a:r>
          </a:p>
          <a:p>
            <a:pPr eaLnBrk="1" hangingPunct="1">
              <a:spcBef>
                <a:spcPct val="0"/>
              </a:spcBef>
            </a:pPr>
            <a:endParaRPr lang="en-US" dirty="0">
              <a:latin typeface="Calibri" charset="0"/>
            </a:endParaRPr>
          </a:p>
          <a:p>
            <a:pPr eaLnBrk="1" hangingPunct="1">
              <a:spcBef>
                <a:spcPct val="0"/>
              </a:spcBef>
            </a:pPr>
            <a:r>
              <a:rPr lang="en-US" dirty="0">
                <a:latin typeface="Calibri" charset="0"/>
              </a:rPr>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7D6BCBE-76D9-FE42-ABB3-7A3BC2EDD453}" type="slidenum">
              <a:rPr lang="en-US">
                <a:latin typeface="Calibri" charset="0"/>
              </a:rPr>
              <a:pPr eaLnBrk="1" hangingPunct="1"/>
              <a:t>40</a:t>
            </a:fld>
            <a:endParaRPr lang="en-US" dirty="0">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75A5B92-4CB8-0046-B6D8-A3E6D48FE490}" type="slidenum">
              <a:rPr lang="en-US" sz="1200"/>
              <a:pPr/>
              <a:t>42</a:t>
            </a:fld>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0FE2001-E51C-9142-8DE8-2CB942323F3E}" type="slidenum">
              <a:rPr lang="en-US">
                <a:latin typeface="Calibri" charset="0"/>
              </a:rPr>
              <a:pPr eaLnBrk="1" hangingPunct="1"/>
              <a:t>44</a:t>
            </a:fld>
            <a:endParaRPr lang="en-US" dirty="0">
              <a:latin typeface="Calibri"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7A0200-1168-224A-9C08-C9F306B17F76}" type="slidenum">
              <a:rPr lang="en-US">
                <a:latin typeface="Calibri" charset="0"/>
              </a:rPr>
              <a:pPr eaLnBrk="1" hangingPunct="1"/>
              <a:t>45</a:t>
            </a:fld>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131DDE-2DAD-C741-8110-4D1F2997FEAB}" type="slidenum">
              <a:rPr lang="en-US" smtClean="0"/>
              <a:pPr>
                <a:defRPr/>
              </a:pPr>
              <a:t>5</a:t>
            </a:fld>
            <a:endParaRPr lang="en-US" dirty="0"/>
          </a:p>
        </p:txBody>
      </p:sp>
    </p:spTree>
    <p:extLst>
      <p:ext uri="{BB962C8B-B14F-4D97-AF65-F5344CB8AC3E}">
        <p14:creationId xmlns:p14="http://schemas.microsoft.com/office/powerpoint/2010/main" val="1743203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1280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CB1AA99-D1D4-DD4E-A75D-1447595923E4}" type="slidenum">
              <a:rPr lang="en-US" sz="1200"/>
              <a:pPr/>
              <a:t>46</a:t>
            </a:fld>
            <a:endParaRPr 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AAA8405-F5B8-1F48-9848-8D11857C3FEE}" type="slidenum">
              <a:rPr lang="en-US">
                <a:latin typeface="Calibri" charset="0"/>
              </a:rPr>
              <a:pPr eaLnBrk="1" hangingPunct="1"/>
              <a:t>47</a:t>
            </a:fld>
            <a:endParaRPr lang="en-US" dirty="0">
              <a:latin typeface="Calibri"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Grandiosity – think they can fly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8C3E39-3FFE-A344-BE57-6320FE2D3A91}" type="slidenum">
              <a:rPr lang="en-US">
                <a:latin typeface="Calibri" charset="0"/>
              </a:rPr>
              <a:pPr eaLnBrk="1" hangingPunct="1"/>
              <a:t>49</a:t>
            </a:fld>
            <a:endParaRPr lang="en-US" dirty="0">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41CA27-C4A0-4C4D-AE11-21C43B78C9C7}" type="slidenum">
              <a:rPr lang="en-US">
                <a:latin typeface="Calibri" charset="0"/>
              </a:rPr>
              <a:pPr eaLnBrk="1" hangingPunct="1"/>
              <a:t>50</a:t>
            </a:fld>
            <a:endParaRPr lang="en-US" dirty="0">
              <a:latin typeface="Calibri"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4B8079-2E69-6848-9665-FD6B065E6313}" type="slidenum">
              <a:rPr lang="en-US">
                <a:latin typeface="Calibri" charset="0"/>
              </a:rPr>
              <a:pPr eaLnBrk="1" hangingPunct="1"/>
              <a:t>51</a:t>
            </a:fld>
            <a:endParaRPr lang="en-US" dirty="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1617B36-FB74-4043-8A22-3050FC4FD9D2}" type="slidenum">
              <a:rPr lang="en-US">
                <a:latin typeface="Calibri" charset="0"/>
              </a:rPr>
              <a:pPr eaLnBrk="1" hangingPunct="1"/>
              <a:t>52</a:t>
            </a:fld>
            <a:endParaRPr lang="en-US" dirty="0">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DE208AB-AB9C-234D-9736-48688A494098}" type="slidenum">
              <a:rPr lang="en-US">
                <a:latin typeface="Calibri" charset="0"/>
              </a:rPr>
              <a:pPr eaLnBrk="1" hangingPunct="1"/>
              <a:t>53</a:t>
            </a:fld>
            <a:endParaRPr lang="en-US" dirty="0">
              <a:latin typeface="Calibri"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B2E4A3A-66D3-4D4D-9D2B-0E454F61A5D3}" type="slidenum">
              <a:rPr lang="en-US">
                <a:latin typeface="Calibri" charset="0"/>
              </a:rPr>
              <a:pPr eaLnBrk="1" hangingPunct="1"/>
              <a:t>54</a:t>
            </a:fld>
            <a:endParaRPr lang="en-US" dirty="0">
              <a:latin typeface="Calibri"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55</a:t>
            </a:fld>
            <a:endParaRPr lang="en-US" dirty="0"/>
          </a:p>
        </p:txBody>
      </p:sp>
    </p:spTree>
    <p:extLst>
      <p:ext uri="{BB962C8B-B14F-4D97-AF65-F5344CB8AC3E}">
        <p14:creationId xmlns:p14="http://schemas.microsoft.com/office/powerpoint/2010/main" val="1760409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A3FC6AE-42B7-3F43-83B9-61E38140EDAF}" type="slidenum">
              <a:rPr lang="en-US" smtClean="0"/>
              <a:t>58</a:t>
            </a:fld>
            <a:endParaRPr lang="en-US" dirty="0"/>
          </a:p>
        </p:txBody>
      </p:sp>
    </p:spTree>
    <p:extLst>
      <p:ext uri="{BB962C8B-B14F-4D97-AF65-F5344CB8AC3E}">
        <p14:creationId xmlns:p14="http://schemas.microsoft.com/office/powerpoint/2010/main" val="413802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3CCF0D6-B4EA-A747-8B51-1D8869756BAF}" type="slidenum">
              <a:rPr lang="en-US" sz="1200"/>
              <a:pPr/>
              <a:t>6</a:t>
            </a:fld>
            <a:endParaRPr 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59</a:t>
            </a:fld>
            <a:endParaRPr lang="en-US" dirty="0"/>
          </a:p>
        </p:txBody>
      </p:sp>
    </p:spTree>
    <p:extLst>
      <p:ext uri="{BB962C8B-B14F-4D97-AF65-F5344CB8AC3E}">
        <p14:creationId xmlns:p14="http://schemas.microsoft.com/office/powerpoint/2010/main" val="16207214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D14C570-6B7E-C647-A1E0-3D23646D92AA}" type="slidenum">
              <a:rPr lang="en-US" sz="1200"/>
              <a:pPr/>
              <a:t>62</a:t>
            </a:fld>
            <a:endParaRPr 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870BE7C-F0A6-8A44-AC1A-1D6FEA7EA146}" type="slidenum">
              <a:rPr lang="en-US" sz="1200"/>
              <a:pPr/>
              <a:t>63</a:t>
            </a:fld>
            <a:endParaRPr 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7291B34-624C-064C-9D09-6DDA5297D351}" type="slidenum">
              <a:rPr lang="en-US" sz="1200"/>
              <a:pPr/>
              <a:t>64</a:t>
            </a:fld>
            <a:endParaRPr 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369B604-A1AF-214E-93A5-3EAF60A2E2CC}" type="slidenum">
              <a:rPr lang="en-US" sz="1200"/>
              <a:pPr/>
              <a:t>65</a:t>
            </a:fld>
            <a:endParaRPr 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9AB5B49-4F15-DA4C-9703-83D030214902}" type="slidenum">
              <a:rPr lang="en-US" sz="1200"/>
              <a:pPr/>
              <a:t>66</a:t>
            </a:fld>
            <a:endParaRPr 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65F10F6-5C79-1F48-91BC-48A081017D07}" type="slidenum">
              <a:rPr lang="en-US" sz="1200"/>
              <a:pPr/>
              <a:t>70</a:t>
            </a:fld>
            <a:endParaRPr lang="en-US" sz="12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71</a:t>
            </a:fld>
            <a:endParaRPr lang="en-US" dirty="0"/>
          </a:p>
        </p:txBody>
      </p:sp>
    </p:spTree>
    <p:extLst>
      <p:ext uri="{BB962C8B-B14F-4D97-AF65-F5344CB8AC3E}">
        <p14:creationId xmlns:p14="http://schemas.microsoft.com/office/powerpoint/2010/main" val="1474041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72</a:t>
            </a:fld>
            <a:endParaRPr lang="en-US" dirty="0"/>
          </a:p>
        </p:txBody>
      </p:sp>
    </p:spTree>
    <p:extLst>
      <p:ext uri="{BB962C8B-B14F-4D97-AF65-F5344CB8AC3E}">
        <p14:creationId xmlns:p14="http://schemas.microsoft.com/office/powerpoint/2010/main" val="2793669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73</a:t>
            </a:fld>
            <a:endParaRPr lang="en-US" dirty="0"/>
          </a:p>
        </p:txBody>
      </p:sp>
    </p:spTree>
    <p:extLst>
      <p:ext uri="{BB962C8B-B14F-4D97-AF65-F5344CB8AC3E}">
        <p14:creationId xmlns:p14="http://schemas.microsoft.com/office/powerpoint/2010/main" val="177699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7</a:t>
            </a:fld>
            <a:endParaRPr lang="en-US" dirty="0"/>
          </a:p>
        </p:txBody>
      </p:sp>
    </p:spTree>
    <p:extLst>
      <p:ext uri="{BB962C8B-B14F-4D97-AF65-F5344CB8AC3E}">
        <p14:creationId xmlns:p14="http://schemas.microsoft.com/office/powerpoint/2010/main" val="948629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74</a:t>
            </a:fld>
            <a:endParaRPr lang="en-US" dirty="0"/>
          </a:p>
        </p:txBody>
      </p:sp>
    </p:spTree>
    <p:extLst>
      <p:ext uri="{BB962C8B-B14F-4D97-AF65-F5344CB8AC3E}">
        <p14:creationId xmlns:p14="http://schemas.microsoft.com/office/powerpoint/2010/main" val="2031000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77</a:t>
            </a:fld>
            <a:endParaRPr lang="en-US" dirty="0"/>
          </a:p>
        </p:txBody>
      </p:sp>
    </p:spTree>
    <p:extLst>
      <p:ext uri="{BB962C8B-B14F-4D97-AF65-F5344CB8AC3E}">
        <p14:creationId xmlns:p14="http://schemas.microsoft.com/office/powerpoint/2010/main" val="25319684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A3FC6AE-42B7-3F43-83B9-61E38140EDAF}" type="slidenum">
              <a:rPr lang="en-US" smtClean="0"/>
              <a:t>78</a:t>
            </a:fld>
            <a:endParaRPr lang="en-US" dirty="0"/>
          </a:p>
        </p:txBody>
      </p:sp>
    </p:spTree>
    <p:extLst>
      <p:ext uri="{BB962C8B-B14F-4D97-AF65-F5344CB8AC3E}">
        <p14:creationId xmlns:p14="http://schemas.microsoft.com/office/powerpoint/2010/main" val="686956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79</a:t>
            </a:fld>
            <a:endParaRPr lang="en-US" dirty="0"/>
          </a:p>
        </p:txBody>
      </p:sp>
    </p:spTree>
    <p:extLst>
      <p:ext uri="{BB962C8B-B14F-4D97-AF65-F5344CB8AC3E}">
        <p14:creationId xmlns:p14="http://schemas.microsoft.com/office/powerpoint/2010/main" val="11524907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80</a:t>
            </a:fld>
            <a:endParaRPr lang="en-US" dirty="0"/>
          </a:p>
        </p:txBody>
      </p:sp>
    </p:spTree>
    <p:extLst>
      <p:ext uri="{BB962C8B-B14F-4D97-AF65-F5344CB8AC3E}">
        <p14:creationId xmlns:p14="http://schemas.microsoft.com/office/powerpoint/2010/main" val="7647097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82</a:t>
            </a:fld>
            <a:endParaRPr lang="en-US" dirty="0"/>
          </a:p>
        </p:txBody>
      </p:sp>
    </p:spTree>
    <p:extLst>
      <p:ext uri="{BB962C8B-B14F-4D97-AF65-F5344CB8AC3E}">
        <p14:creationId xmlns:p14="http://schemas.microsoft.com/office/powerpoint/2010/main" val="3064871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D307655-4149-294C-B28B-47A830BB367B}" type="slidenum">
              <a:rPr lang="en-US" sz="1200"/>
              <a:pPr/>
              <a:t>85</a:t>
            </a:fld>
            <a:endParaRPr lang="en-US" sz="1200"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MS PGothic" charset="0"/>
              </a:rPr>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268F52A-796A-B14F-B969-F8BCCCAD5935}" type="slidenum">
              <a:rPr lang="en-US" sz="1200"/>
              <a:pPr/>
              <a:t>86</a:t>
            </a:fld>
            <a:endParaRPr lang="en-US" sz="1200"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DC36826-228F-A841-B2E2-70DC30EF58AA}" type="slidenum">
              <a:rPr lang="en-US" sz="1200"/>
              <a:pPr/>
              <a:t>87</a:t>
            </a:fld>
            <a:endParaRPr lang="en-US" sz="1200"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FE3FDA-7E74-E244-98EC-6EEC97DF43B6}" type="slidenum">
              <a:rPr lang="en-US" sz="1200"/>
              <a:pPr/>
              <a:t>88</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310B04B-EF86-A24F-9A3F-5FF4949BFEAF}" type="slidenum">
              <a:rPr lang="en-US" sz="1200"/>
              <a:pPr/>
              <a:t>8</a:t>
            </a:fld>
            <a:endParaRPr lang="en-US" sz="12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18C1C69-B789-194A-BD33-8183AE324DC4}" type="slidenum">
              <a:rPr lang="en-US" sz="1200">
                <a:latin typeface="Calibri" charset="0"/>
              </a:rPr>
              <a:pPr/>
              <a:t>89</a:t>
            </a:fld>
            <a:endParaRPr lang="en-US" sz="1200" dirty="0">
              <a:latin typeface="Calibri" charset="0"/>
            </a:endParaRPr>
          </a:p>
        </p:txBody>
      </p:sp>
      <p:sp>
        <p:nvSpPr>
          <p:cNvPr id="81922" name="Rectangle 2"/>
          <p:cNvSpPr>
            <a:spLocks noGrp="1" noRot="1" noChangeAspect="1" noChangeArrowheads="1" noTextEdit="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D378E5F-B505-E54E-9A89-23EFD0BF8F87}" type="slidenum">
              <a:rPr lang="en-US" sz="1200">
                <a:latin typeface="Calibri" charset="0"/>
              </a:rPr>
              <a:pPr/>
              <a:t>90</a:t>
            </a:fld>
            <a:endParaRPr lang="en-US" sz="1200" dirty="0">
              <a:latin typeface="Calibri" charset="0"/>
            </a:endParaRPr>
          </a:p>
        </p:txBody>
      </p:sp>
      <p:sp>
        <p:nvSpPr>
          <p:cNvPr id="83970" name="Rectangle 2"/>
          <p:cNvSpPr>
            <a:spLocks noGrp="1" noRot="1" noChangeAspec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9ABD2B2-BDF3-B04A-B32D-11B94FC3317C}" type="slidenum">
              <a:rPr lang="en-US" sz="1200">
                <a:latin typeface="Calibri" charset="0"/>
              </a:rPr>
              <a:pPr/>
              <a:t>91</a:t>
            </a:fld>
            <a:endParaRPr lang="en-US" sz="1200" dirty="0">
              <a:latin typeface="Calibri" charset="0"/>
            </a:endParaRPr>
          </a:p>
        </p:txBody>
      </p:sp>
      <p:sp>
        <p:nvSpPr>
          <p:cNvPr id="86018" name="Rectangle 2"/>
          <p:cNvSpPr>
            <a:spLocks noGrp="1" noRot="1" noChangeAspect="1" noChangeArrowheads="1" noTextEdit="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65C2967-B542-A645-8219-4A0412F757D4}" type="slidenum">
              <a:rPr lang="en-US" sz="1200">
                <a:latin typeface="Calibri" charset="0"/>
              </a:rPr>
              <a:pPr/>
              <a:t>92</a:t>
            </a:fld>
            <a:endParaRPr lang="en-US" sz="1200" dirty="0">
              <a:latin typeface="Calibri" charset="0"/>
            </a:endParaRPr>
          </a:p>
        </p:txBody>
      </p:sp>
      <p:sp>
        <p:nvSpPr>
          <p:cNvPr id="88066" name="Rectangle 2"/>
          <p:cNvSpPr>
            <a:spLocks noGrp="1" noRot="1" noChangeAspect="1" noChangeArrowheads="1" noTextEdit="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A1BC0BB-FC27-DB41-9B8B-A7E50DDAB35B}" type="slidenum">
              <a:rPr lang="en-US" sz="1200">
                <a:latin typeface="Calibri" charset="0"/>
              </a:rPr>
              <a:pPr/>
              <a:t>93</a:t>
            </a:fld>
            <a:endParaRPr lang="en-US" sz="1200" dirty="0">
              <a:latin typeface="Calibri" charset="0"/>
            </a:endParaRPr>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1A569A7-C82A-9841-B1A6-53E78A48F536}" type="slidenum">
              <a:rPr lang="en-US" sz="1200">
                <a:latin typeface="Calibri" charset="0"/>
              </a:rPr>
              <a:pPr/>
              <a:t>94</a:t>
            </a:fld>
            <a:endParaRPr lang="en-US" sz="1200" dirty="0">
              <a:latin typeface="Calibri" charset="0"/>
            </a:endParaRPr>
          </a:p>
        </p:txBody>
      </p:sp>
      <p:sp>
        <p:nvSpPr>
          <p:cNvPr id="94210" name="Rectangle 2"/>
          <p:cNvSpPr>
            <a:spLocks noGrp="1" noRot="1" noChangeAspect="1" noChangeArrowheads="1" noTextEdit="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4A278D2-B0CF-444B-BC35-E7D9D289F79F}" type="slidenum">
              <a:rPr lang="en-US" sz="1200">
                <a:latin typeface="Calibri" charset="0"/>
              </a:rPr>
              <a:pPr/>
              <a:t>95</a:t>
            </a:fld>
            <a:endParaRPr lang="en-US" sz="1200" dirty="0">
              <a:latin typeface="Calibri" charset="0"/>
            </a:endParaRPr>
          </a:p>
        </p:txBody>
      </p:sp>
      <p:sp>
        <p:nvSpPr>
          <p:cNvPr id="96258" name="Rectangle 2"/>
          <p:cNvSpPr>
            <a:spLocks noGrp="1" noRot="1" noChangeAspect="1" noChangeArrowheads="1" noTextEdit="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AC1D02-F50A-744D-BE9C-8D3568E0FD05}" type="slidenum">
              <a:rPr lang="en-US" sz="1200">
                <a:latin typeface="Calibri" charset="0"/>
              </a:rPr>
              <a:pPr/>
              <a:t>96</a:t>
            </a:fld>
            <a:endParaRPr lang="en-US" sz="1200" dirty="0">
              <a:latin typeface="Calibri" charset="0"/>
            </a:endParaRPr>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72B6BBB-F438-8D4A-8972-A4C60177F1D9}" type="slidenum">
              <a:rPr lang="en-US" sz="1200"/>
              <a:pPr/>
              <a:t>97</a:t>
            </a:fld>
            <a:endParaRPr lang="en-US" sz="1200"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7412DF3-F365-C64C-A3E3-8D149342E3F9}" type="slidenum">
              <a:rPr lang="en-US" sz="1200"/>
              <a:pPr/>
              <a:t>98</a:t>
            </a:fld>
            <a:endParaRPr lang="en-US" sz="1200"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	</a:t>
            </a:r>
          </a:p>
          <a:p>
            <a:pPr eaLnBrk="1" hangingPunct="1"/>
            <a:r>
              <a:rPr lang="en-US" dirty="0"/>
              <a:t>	</a:t>
            </a:r>
          </a:p>
          <a:p>
            <a:endParaRPr lang="en-US" dirty="0"/>
          </a:p>
          <a:p>
            <a:endParaRPr lang="en-US" dirty="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341CE14-ABCA-D04E-BF79-E5E6ED68AD14}" type="slidenum">
              <a:rPr lang="en-US" sz="1200"/>
              <a:pPr/>
              <a:t>9</a:t>
            </a:fld>
            <a:endParaRPr lang="en-US" sz="120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99</a:t>
            </a:fld>
            <a:endParaRPr lang="en-US" dirty="0"/>
          </a:p>
        </p:txBody>
      </p:sp>
    </p:spTree>
    <p:extLst>
      <p:ext uri="{BB962C8B-B14F-4D97-AF65-F5344CB8AC3E}">
        <p14:creationId xmlns:p14="http://schemas.microsoft.com/office/powerpoint/2010/main" val="24179719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102</a:t>
            </a:fld>
            <a:endParaRPr lang="en-US" dirty="0"/>
          </a:p>
        </p:txBody>
      </p:sp>
    </p:spTree>
    <p:extLst>
      <p:ext uri="{BB962C8B-B14F-4D97-AF65-F5344CB8AC3E}">
        <p14:creationId xmlns:p14="http://schemas.microsoft.com/office/powerpoint/2010/main" val="41528072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105</a:t>
            </a:fld>
            <a:endParaRPr lang="en-US" dirty="0"/>
          </a:p>
        </p:txBody>
      </p:sp>
    </p:spTree>
    <p:extLst>
      <p:ext uri="{BB962C8B-B14F-4D97-AF65-F5344CB8AC3E}">
        <p14:creationId xmlns:p14="http://schemas.microsoft.com/office/powerpoint/2010/main" val="6700766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FC6AE-42B7-3F43-83B9-61E38140EDAF}" type="slidenum">
              <a:rPr lang="en-US" smtClean="0"/>
              <a:t>106</a:t>
            </a:fld>
            <a:endParaRPr lang="en-US" dirty="0"/>
          </a:p>
        </p:txBody>
      </p:sp>
    </p:spTree>
    <p:extLst>
      <p:ext uri="{BB962C8B-B14F-4D97-AF65-F5344CB8AC3E}">
        <p14:creationId xmlns:p14="http://schemas.microsoft.com/office/powerpoint/2010/main" val="80907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EB34CC4-1E99-1C48-81F8-2EB082EF7C34}" type="slidenum">
              <a:rPr lang="en-US" sz="1200"/>
              <a:pPr/>
              <a:t>10</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D044316-8C9B-AE41-AD82-90D4DADF3B40}" type="datetimeFigureOut">
              <a:rPr lang="en-US" smtClean="0"/>
              <a:t>2/13/23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7D4BE9-D155-154E-8C62-3E4B1230C4BC}"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44316-8C9B-AE41-AD82-90D4DADF3B40}" type="datetimeFigureOut">
              <a:rPr lang="en-US" smtClean="0"/>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7D4BE9-D155-154E-8C62-3E4B1230C4BC}"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44316-8C9B-AE41-AD82-90D4DADF3B40}" type="datetimeFigureOut">
              <a:rPr lang="en-US" smtClean="0"/>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7D4BE9-D155-154E-8C62-3E4B1230C4BC}"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7"/>
          <p:cNvSpPr>
            <a:spLocks noGrp="1"/>
          </p:cNvSpPr>
          <p:nvPr>
            <p:ph type="sldNum" sz="quarter" idx="10"/>
          </p:nvPr>
        </p:nvSpPr>
        <p:spPr/>
        <p:txBody>
          <a:bodyPr/>
          <a:lstStyle>
            <a:lvl1pPr>
              <a:defRPr/>
            </a:lvl1pPr>
          </a:lstStyle>
          <a:p>
            <a:pPr>
              <a:defRPr/>
            </a:pPr>
            <a:r>
              <a:rPr lang="en-GB" dirty="0"/>
              <a:t> </a:t>
            </a:r>
            <a:fld id="{F968A032-1B85-5C4E-AA58-D28112A5B401}" type="slidenum">
              <a:rPr lang="en-GB"/>
              <a:pPr>
                <a:defRPr/>
              </a:pPr>
              <a:t>‹#›</a:t>
            </a:fld>
            <a:endParaRPr lang="en-GB" dirty="0"/>
          </a:p>
        </p:txBody>
      </p:sp>
      <p:sp>
        <p:nvSpPr>
          <p:cNvPr id="5" name="Footer Placeholder 8"/>
          <p:cNvSpPr>
            <a:spLocks noGrp="1"/>
          </p:cNvSpPr>
          <p:nvPr>
            <p:ph type="ftr" sz="quarter" idx="11"/>
          </p:nvPr>
        </p:nvSpPr>
        <p:spPr/>
        <p:txBody>
          <a:bodyPr/>
          <a:lstStyle>
            <a:lvl1pPr>
              <a:defRPr/>
            </a:lvl1pPr>
          </a:lstStyle>
          <a:p>
            <a:pPr>
              <a:defRPr/>
            </a:pPr>
            <a:r>
              <a:rPr lang="en-US" dirty="0"/>
              <a:t>Copyright © 2014, 2010, 2006 by Saunders, an imprint of Elsevier Inc.</a:t>
            </a:r>
          </a:p>
        </p:txBody>
      </p:sp>
    </p:spTree>
    <p:extLst>
      <p:ext uri="{BB962C8B-B14F-4D97-AF65-F5344CB8AC3E}">
        <p14:creationId xmlns:p14="http://schemas.microsoft.com/office/powerpoint/2010/main" val="33178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44316-8C9B-AE41-AD82-90D4DADF3B40}" type="datetimeFigureOut">
              <a:rPr lang="en-US" smtClean="0"/>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7D4BE9-D155-154E-8C62-3E4B1230C4BC}"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044316-8C9B-AE41-AD82-90D4DADF3B40}" type="datetimeFigureOut">
              <a:rPr lang="en-US" smtClean="0"/>
              <a:t>2/13/23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7D4BE9-D155-154E-8C62-3E4B1230C4B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044316-8C9B-AE41-AD82-90D4DADF3B40}" type="datetimeFigureOut">
              <a:rPr lang="en-US" smtClean="0"/>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7D4BE9-D155-154E-8C62-3E4B1230C4BC}"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044316-8C9B-AE41-AD82-90D4DADF3B40}" type="datetimeFigureOut">
              <a:rPr lang="en-US" smtClean="0"/>
              <a:t>2/13/23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7D4BE9-D155-154E-8C62-3E4B1230C4BC}"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044316-8C9B-AE41-AD82-90D4DADF3B40}" type="datetimeFigureOut">
              <a:rPr lang="en-US" smtClean="0"/>
              <a:t>2/13/23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7D4BE9-D155-154E-8C62-3E4B1230C4BC}"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44316-8C9B-AE41-AD82-90D4DADF3B40}" type="datetimeFigureOut">
              <a:rPr lang="en-US" smtClean="0"/>
              <a:t>2/13/23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7D4BE9-D155-154E-8C62-3E4B1230C4B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044316-8C9B-AE41-AD82-90D4DADF3B40}" type="datetimeFigureOut">
              <a:rPr lang="en-US" smtClean="0"/>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7D4BE9-D155-154E-8C62-3E4B1230C4B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044316-8C9B-AE41-AD82-90D4DADF3B40}" type="datetimeFigureOut">
              <a:rPr lang="en-US" smtClean="0"/>
              <a:t>2/13/23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7D4BE9-D155-154E-8C62-3E4B1230C4B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D044316-8C9B-AE41-AD82-90D4DADF3B40}" type="datetimeFigureOut">
              <a:rPr lang="en-US" smtClean="0"/>
              <a:t>2/13/23</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97D4BE9-D155-154E-8C62-3E4B1230C4B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0404"/>
            <a:ext cx="7772400" cy="1980486"/>
          </a:xfrm>
        </p:spPr>
        <p:txBody>
          <a:bodyPr/>
          <a:lstStyle/>
          <a:p>
            <a:r>
              <a:rPr lang="en-US" dirty="0"/>
              <a:t>Psychiatric Symposium</a:t>
            </a:r>
          </a:p>
        </p:txBody>
      </p:sp>
      <p:sp>
        <p:nvSpPr>
          <p:cNvPr id="3" name="Subtitle 2"/>
          <p:cNvSpPr>
            <a:spLocks noGrp="1"/>
          </p:cNvSpPr>
          <p:nvPr>
            <p:ph type="subTitle" idx="1"/>
          </p:nvPr>
        </p:nvSpPr>
        <p:spPr>
          <a:xfrm>
            <a:off x="1371600" y="3886199"/>
            <a:ext cx="6400800" cy="1934313"/>
          </a:xfrm>
        </p:spPr>
        <p:txBody>
          <a:bodyPr>
            <a:normAutofit/>
          </a:bodyPr>
          <a:lstStyle/>
          <a:p>
            <a:r>
              <a:rPr lang="en-US" dirty="0"/>
              <a:t>Schizophrenia</a:t>
            </a:r>
          </a:p>
          <a:p>
            <a:r>
              <a:rPr lang="en-US" dirty="0"/>
              <a:t>Addiction</a:t>
            </a:r>
          </a:p>
          <a:p>
            <a:r>
              <a:rPr lang="en-US" dirty="0"/>
              <a:t>Major Depressive Disorder</a:t>
            </a:r>
          </a:p>
          <a:p>
            <a:r>
              <a:rPr lang="en-US" dirty="0"/>
              <a:t>Bipolar Disorder</a:t>
            </a:r>
          </a:p>
        </p:txBody>
      </p:sp>
    </p:spTree>
    <p:extLst>
      <p:ext uri="{BB962C8B-B14F-4D97-AF65-F5344CB8AC3E}">
        <p14:creationId xmlns:p14="http://schemas.microsoft.com/office/powerpoint/2010/main" val="228516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C4D8C08-6ACE-5841-9976-446AE4B59AD9}" type="slidenum">
              <a:rPr lang="en-GB" sz="1000">
                <a:cs typeface="Arial" charset="0"/>
              </a:rPr>
              <a:pPr/>
              <a:t>10</a:t>
            </a:fld>
            <a:endParaRPr lang="en-GB" sz="1000" dirty="0">
              <a:cs typeface="Arial" charset="0"/>
            </a:endParaRPr>
          </a:p>
        </p:txBody>
      </p:sp>
      <p:sp>
        <p:nvSpPr>
          <p:cNvPr id="45058" name="Title 1"/>
          <p:cNvSpPr>
            <a:spLocks noGrp="1"/>
          </p:cNvSpPr>
          <p:nvPr>
            <p:ph type="title"/>
          </p:nvPr>
        </p:nvSpPr>
        <p:spPr>
          <a:xfrm>
            <a:off x="276225" y="228600"/>
            <a:ext cx="8591550" cy="1295400"/>
          </a:xfrm>
        </p:spPr>
        <p:txBody>
          <a:bodyPr/>
          <a:lstStyle/>
          <a:p>
            <a:pPr eaLnBrk="1" hangingPunct="1"/>
            <a:r>
              <a:rPr lang="en-US" dirty="0">
                <a:latin typeface="Arial" charset="0"/>
                <a:ea typeface="MS PGothic" charset="0"/>
                <a:cs typeface="Arial" charset="0"/>
              </a:rPr>
              <a:t>Glutamate Hypothesis</a:t>
            </a:r>
          </a:p>
        </p:txBody>
      </p:sp>
      <p:sp>
        <p:nvSpPr>
          <p:cNvPr id="3" name="Content Placeholder 2"/>
          <p:cNvSpPr>
            <a:spLocks noGrp="1"/>
          </p:cNvSpPr>
          <p:nvPr>
            <p:ph sz="quarter" idx="4294967295"/>
          </p:nvPr>
        </p:nvSpPr>
        <p:spPr>
          <a:xfrm>
            <a:off x="501650" y="2192140"/>
            <a:ext cx="8229600" cy="4529335"/>
          </a:xfrm>
          <a:prstGeom prst="rect">
            <a:avLst/>
          </a:prstGeom>
        </p:spPr>
        <p:txBody>
          <a:bodyPr/>
          <a:lstStyle/>
          <a:p>
            <a:pPr marL="0" indent="0" eaLnBrk="1" fontAlgn="auto" hangingPunct="1">
              <a:spcAft>
                <a:spcPts val="0"/>
              </a:spcAft>
              <a:buFontTx/>
              <a:buNone/>
              <a:defRPr/>
            </a:pPr>
            <a:r>
              <a:rPr lang="en-US" sz="2200" dirty="0">
                <a:ea typeface="+mn-ea"/>
              </a:rPr>
              <a:t>Glutamate hypofunction is associated with schizophrenic symptoms</a:t>
            </a:r>
          </a:p>
          <a:p>
            <a:pPr indent="-173736" eaLnBrk="1" fontAlgn="auto" hangingPunct="1">
              <a:spcAft>
                <a:spcPts val="0"/>
              </a:spcAft>
              <a:buFont typeface="Arial" panose="020B0604020202020204" pitchFamily="34" charset="0"/>
              <a:buChar char="•"/>
              <a:defRPr/>
            </a:pPr>
            <a:r>
              <a:rPr lang="en-US" sz="2200" dirty="0">
                <a:ea typeface="+mn-ea"/>
              </a:rPr>
              <a:t>Phencyclidine (PCP) can produce a full array of schizophrenic symptoms</a:t>
            </a:r>
          </a:p>
          <a:p>
            <a:pPr lvl="1" indent="-173736" eaLnBrk="1" fontAlgn="auto" hangingPunct="1">
              <a:spcAft>
                <a:spcPts val="0"/>
              </a:spcAft>
              <a:buFont typeface="Arial" panose="020B0604020202020204" pitchFamily="34" charset="0"/>
              <a:buChar char="•"/>
              <a:defRPr/>
            </a:pPr>
            <a:r>
              <a:rPr lang="en-US" dirty="0">
                <a:ea typeface="+mn-ea"/>
              </a:rPr>
              <a:t>PCP blunts NMDA glutamate receptor function</a:t>
            </a:r>
          </a:p>
          <a:p>
            <a:pPr indent="-173736" eaLnBrk="1" fontAlgn="auto" hangingPunct="1">
              <a:spcAft>
                <a:spcPts val="0"/>
              </a:spcAft>
              <a:buFont typeface="Arial" panose="020B0604020202020204" pitchFamily="34" charset="0"/>
              <a:buChar char="•"/>
              <a:defRPr/>
            </a:pPr>
            <a:r>
              <a:rPr lang="en-US" sz="2200" dirty="0">
                <a:ea typeface="+mn-ea"/>
              </a:rPr>
              <a:t>NMDA receptors</a:t>
            </a:r>
          </a:p>
          <a:p>
            <a:pPr lvl="1" indent="-173736" eaLnBrk="1" fontAlgn="auto" hangingPunct="1">
              <a:spcAft>
                <a:spcPts val="0"/>
              </a:spcAft>
              <a:buFont typeface="Arial" panose="020B0604020202020204" pitchFamily="34" charset="0"/>
              <a:buChar char="•"/>
              <a:defRPr/>
            </a:pPr>
            <a:r>
              <a:rPr lang="en-US" dirty="0">
                <a:ea typeface="+mn-ea"/>
              </a:rPr>
              <a:t>Regulate cognitive functions such as memory</a:t>
            </a:r>
          </a:p>
          <a:p>
            <a:pPr lvl="1" indent="-173736" eaLnBrk="1" fontAlgn="auto" hangingPunct="1">
              <a:spcAft>
                <a:spcPts val="0"/>
              </a:spcAft>
              <a:buFont typeface="Arial" panose="020B0604020202020204" pitchFamily="34" charset="0"/>
              <a:buChar char="•"/>
              <a:defRPr/>
            </a:pPr>
            <a:r>
              <a:rPr lang="en-US" dirty="0">
                <a:ea typeface="+mn-ea"/>
              </a:rPr>
              <a:t>Have direct  influence on dopaminergic pathways</a:t>
            </a:r>
          </a:p>
          <a:p>
            <a:pPr indent="-173736" eaLnBrk="1" fontAlgn="auto" hangingPunct="1">
              <a:spcAft>
                <a:spcPts val="0"/>
              </a:spcAft>
              <a:buFont typeface="Arial" panose="020B0604020202020204" pitchFamily="34" charset="0"/>
              <a:buChar char="•"/>
              <a:defRPr/>
            </a:pPr>
            <a:r>
              <a:rPr lang="en-US" sz="2200" dirty="0">
                <a:ea typeface="+mn-ea"/>
              </a:rPr>
              <a:t>NMDA receptor does not function properly in schizophrenia</a:t>
            </a:r>
          </a:p>
          <a:p>
            <a:pPr indent="-173736" eaLnBrk="1" fontAlgn="auto" hangingPunct="1">
              <a:spcAft>
                <a:spcPts val="0"/>
              </a:spcAft>
              <a:buFont typeface="Arial" panose="020B0604020202020204" pitchFamily="34" charset="0"/>
              <a:buChar char="•"/>
              <a:defRPr/>
            </a:pPr>
            <a:r>
              <a:rPr lang="en-US" sz="2200" dirty="0">
                <a:ea typeface="+mn-ea"/>
              </a:rPr>
              <a:t>Nearly all of the genes implicated in schizophrenia play roles in glutamate function</a:t>
            </a:r>
          </a:p>
        </p:txBody>
      </p:sp>
    </p:spTree>
    <p:extLst>
      <p:ext uri="{BB962C8B-B14F-4D97-AF65-F5344CB8AC3E}">
        <p14:creationId xmlns:p14="http://schemas.microsoft.com/office/powerpoint/2010/main" val="33879626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971" y="1997908"/>
            <a:ext cx="8817588" cy="4860092"/>
          </a:xfrm>
        </p:spPr>
        <p:txBody>
          <a:bodyPr>
            <a:normAutofit lnSpcReduction="10000"/>
          </a:bodyPr>
          <a:lstStyle/>
          <a:p>
            <a:r>
              <a:rPr lang="en-US" dirty="0"/>
              <a:t>Candace, age 32, recently moved to New York City from Omaha, Nebraska, where she had been working as a television reporter.  She felt that Omaha had become “too boring” and wanted to experience the big city life.  Candace has a history of bipolar 1 disorder, and has been maintained on lithium since she was 23 years old.  Since she arrived to NYC, she has run out of her medication and has not found a health care provider to have her prescription renewed.  She </a:t>
            </a:r>
            <a:r>
              <a:rPr lang="en-US" dirty="0">
                <a:solidFill>
                  <a:schemeClr val="tx1"/>
                </a:solidFill>
              </a:rPr>
              <a:t>has been staying at an inexpensive apartment, using her </a:t>
            </a:r>
            <a:r>
              <a:rPr lang="en-US" dirty="0"/>
              <a:t>savings to live on.  She has been seeking employment, but it has been 2 months now, and she has been unable to find a job.  She is becoming anxious because her savings are becoming depleted.  She has lost weight and is having trouble sleeping.</a:t>
            </a:r>
          </a:p>
        </p:txBody>
      </p:sp>
      <p:sp>
        <p:nvSpPr>
          <p:cNvPr id="3" name="Title 2"/>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2536542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Today after two failed interviews, Candace went into a bar and began drinking.  She ordered several rounds of drinks for everyone in the bar and told the bartender to “put it on my tab”.  The bartender called the police when Candace refused to pay her tab and became loud and belligerent.  He said she began shouting that she knew the mayor, and he was going to help her find a job, and if they did not leaver her alone, she was going to tell the mayor how they were treating her.  She took out her cell phone and said she was calling the mayor.</a:t>
            </a:r>
          </a:p>
        </p:txBody>
      </p:sp>
      <p:sp>
        <p:nvSpPr>
          <p:cNvPr id="3" name="Title 2"/>
          <p:cNvSpPr>
            <a:spLocks noGrp="1"/>
          </p:cNvSpPr>
          <p:nvPr>
            <p:ph type="title"/>
          </p:nvPr>
        </p:nvSpPr>
        <p:spPr>
          <a:xfrm>
            <a:off x="688490" y="143108"/>
            <a:ext cx="7756263" cy="1481298"/>
          </a:xfrm>
        </p:spPr>
        <p:txBody>
          <a:bodyPr/>
          <a:lstStyle/>
          <a:p>
            <a:r>
              <a:rPr lang="en-US" dirty="0"/>
              <a:t>Case Study</a:t>
            </a:r>
            <a:br>
              <a:rPr lang="en-US" dirty="0"/>
            </a:br>
            <a:r>
              <a:rPr lang="en-US" i="1" dirty="0"/>
              <a:t>continued</a:t>
            </a:r>
          </a:p>
        </p:txBody>
      </p:sp>
    </p:spTree>
    <p:extLst>
      <p:ext uri="{BB962C8B-B14F-4D97-AF65-F5344CB8AC3E}">
        <p14:creationId xmlns:p14="http://schemas.microsoft.com/office/powerpoint/2010/main" val="2464492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others in the room began to laugh at her, she began cursing and saying that “they would be sorry one day that they laughed at her.”  When police arrived, Candace was resistant and had to be physically restrained.  The police took her to the emergency department.</a:t>
            </a:r>
          </a:p>
        </p:txBody>
      </p:sp>
      <p:sp>
        <p:nvSpPr>
          <p:cNvPr id="3" name="Title 2"/>
          <p:cNvSpPr>
            <a:spLocks noGrp="1"/>
          </p:cNvSpPr>
          <p:nvPr>
            <p:ph type="title"/>
          </p:nvPr>
        </p:nvSpPr>
        <p:spPr>
          <a:xfrm>
            <a:off x="688490" y="125219"/>
            <a:ext cx="7756263" cy="1499187"/>
          </a:xfrm>
        </p:spPr>
        <p:txBody>
          <a:bodyPr/>
          <a:lstStyle/>
          <a:p>
            <a:r>
              <a:rPr lang="en-US" dirty="0"/>
              <a:t>Case Study</a:t>
            </a:r>
            <a:br>
              <a:rPr lang="en-US" dirty="0"/>
            </a:br>
            <a:r>
              <a:rPr lang="en-US" i="1" dirty="0"/>
              <a:t>continued</a:t>
            </a:r>
            <a:endParaRPr lang="en-US" dirty="0"/>
          </a:p>
        </p:txBody>
      </p:sp>
    </p:spTree>
    <p:extLst>
      <p:ext uri="{BB962C8B-B14F-4D97-AF65-F5344CB8AC3E}">
        <p14:creationId xmlns:p14="http://schemas.microsoft.com/office/powerpoint/2010/main" val="23227737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31853"/>
          </a:xfrm>
        </p:spPr>
        <p:txBody>
          <a:bodyPr/>
          <a:lstStyle/>
          <a:p>
            <a:r>
              <a:rPr lang="en-US" dirty="0"/>
              <a:t>Define the diagnosis to  your patient </a:t>
            </a:r>
          </a:p>
          <a:p>
            <a:r>
              <a:rPr lang="en-US" dirty="0"/>
              <a:t>Etiology </a:t>
            </a:r>
          </a:p>
          <a:p>
            <a:pPr lvl="1"/>
            <a:r>
              <a:rPr lang="en-US" dirty="0"/>
              <a:t>Genetic rates</a:t>
            </a:r>
          </a:p>
          <a:p>
            <a:pPr lvl="1"/>
            <a:r>
              <a:rPr lang="en-US" dirty="0"/>
              <a:t>Chromosomal abnormalities</a:t>
            </a:r>
          </a:p>
          <a:p>
            <a:pPr lvl="1"/>
            <a:r>
              <a:rPr lang="en-US" dirty="0"/>
              <a:t>Brief mention of NT involved</a:t>
            </a:r>
          </a:p>
          <a:p>
            <a:pPr lvl="1"/>
            <a:r>
              <a:rPr lang="en-US" dirty="0"/>
              <a:t>Environmental contributors</a:t>
            </a:r>
          </a:p>
          <a:p>
            <a:pPr lvl="1"/>
            <a:r>
              <a:rPr lang="en-US" dirty="0"/>
              <a:t>Psychological theories</a:t>
            </a:r>
          </a:p>
        </p:txBody>
      </p:sp>
      <p:sp>
        <p:nvSpPr>
          <p:cNvPr id="3" name="Title 2"/>
          <p:cNvSpPr>
            <a:spLocks noGrp="1"/>
          </p:cNvSpPr>
          <p:nvPr>
            <p:ph type="title"/>
          </p:nvPr>
        </p:nvSpPr>
        <p:spPr/>
        <p:txBody>
          <a:bodyPr/>
          <a:lstStyle/>
          <a:p>
            <a:r>
              <a:rPr lang="en-US" dirty="0"/>
              <a:t>Prep Sheet</a:t>
            </a:r>
          </a:p>
        </p:txBody>
      </p:sp>
    </p:spTree>
    <p:extLst>
      <p:ext uri="{BB962C8B-B14F-4D97-AF65-F5344CB8AC3E}">
        <p14:creationId xmlns:p14="http://schemas.microsoft.com/office/powerpoint/2010/main" val="11456420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Pathophysiology</a:t>
            </a:r>
          </a:p>
          <a:p>
            <a:pPr lvl="1"/>
            <a:r>
              <a:rPr lang="en-US" dirty="0"/>
              <a:t>Discuss NT in detail</a:t>
            </a:r>
          </a:p>
          <a:p>
            <a:pPr lvl="1"/>
            <a:r>
              <a:rPr lang="en-US" dirty="0"/>
              <a:t>Brain structural abnormalities</a:t>
            </a:r>
          </a:p>
          <a:p>
            <a:pPr lvl="1"/>
            <a:r>
              <a:rPr lang="en-US" dirty="0"/>
              <a:t>Hormonal alterations</a:t>
            </a:r>
          </a:p>
          <a:p>
            <a:pPr lvl="1"/>
            <a:endParaRPr lang="en-US" dirty="0"/>
          </a:p>
          <a:p>
            <a:endParaRPr lang="en-US" dirty="0"/>
          </a:p>
        </p:txBody>
      </p:sp>
      <p:sp>
        <p:nvSpPr>
          <p:cNvPr id="3" name="Title 2"/>
          <p:cNvSpPr>
            <a:spLocks noGrp="1"/>
          </p:cNvSpPr>
          <p:nvPr>
            <p:ph type="title"/>
          </p:nvPr>
        </p:nvSpPr>
        <p:spPr/>
        <p:txBody>
          <a:bodyPr/>
          <a:lstStyle/>
          <a:p>
            <a:r>
              <a:rPr lang="en-US" dirty="0"/>
              <a:t>Prep Sheet</a:t>
            </a:r>
          </a:p>
        </p:txBody>
      </p:sp>
    </p:spTree>
    <p:extLst>
      <p:ext uri="{BB962C8B-B14F-4D97-AF65-F5344CB8AC3E}">
        <p14:creationId xmlns:p14="http://schemas.microsoft.com/office/powerpoint/2010/main" val="34305400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Laboratory &amp; Diagnostic tests – What abnormalities would you expect and why? </a:t>
            </a:r>
          </a:p>
          <a:p>
            <a:r>
              <a:rPr lang="en-US" dirty="0"/>
              <a:t>Anticipated ineffective behaviors (symptoms)</a:t>
            </a:r>
          </a:p>
          <a:p>
            <a:pPr lvl="1"/>
            <a:r>
              <a:rPr lang="en-US" dirty="0"/>
              <a:t>Example for schizophrenia - discuss positive, negative, affective &amp; cognitive symptoms</a:t>
            </a:r>
          </a:p>
          <a:p>
            <a:r>
              <a:rPr lang="en-US" dirty="0"/>
              <a:t>Health teaching and promotion</a:t>
            </a:r>
          </a:p>
          <a:p>
            <a:pPr lvl="1"/>
            <a:r>
              <a:rPr lang="en-US" dirty="0"/>
              <a:t>Discuss important concepts to enhance the patient and family’s ability to understand and cope with the disease process</a:t>
            </a:r>
          </a:p>
          <a:p>
            <a:endParaRPr lang="en-US" dirty="0"/>
          </a:p>
        </p:txBody>
      </p:sp>
      <p:sp>
        <p:nvSpPr>
          <p:cNvPr id="3" name="Title 2"/>
          <p:cNvSpPr>
            <a:spLocks noGrp="1"/>
          </p:cNvSpPr>
          <p:nvPr>
            <p:ph type="title"/>
          </p:nvPr>
        </p:nvSpPr>
        <p:spPr/>
        <p:txBody>
          <a:bodyPr/>
          <a:lstStyle/>
          <a:p>
            <a:r>
              <a:rPr lang="en-US" dirty="0"/>
              <a:t>Prep Sheet</a:t>
            </a:r>
          </a:p>
        </p:txBody>
      </p:sp>
    </p:spTree>
    <p:extLst>
      <p:ext uri="{BB962C8B-B14F-4D97-AF65-F5344CB8AC3E}">
        <p14:creationId xmlns:p14="http://schemas.microsoft.com/office/powerpoint/2010/main" val="41421564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Nursing diagnoses</a:t>
            </a:r>
          </a:p>
          <a:p>
            <a:pPr lvl="1"/>
            <a:r>
              <a:rPr lang="en-US" dirty="0"/>
              <a:t>The three most important ones</a:t>
            </a:r>
          </a:p>
          <a:p>
            <a:r>
              <a:rPr lang="en-US" dirty="0"/>
              <a:t>Communication guidelines</a:t>
            </a:r>
          </a:p>
          <a:p>
            <a:r>
              <a:rPr lang="en-US" dirty="0"/>
              <a:t>Medications</a:t>
            </a:r>
          </a:p>
          <a:p>
            <a:pPr lvl="1"/>
            <a:r>
              <a:rPr lang="en-US" dirty="0"/>
              <a:t>Look in your book and </a:t>
            </a:r>
            <a:r>
              <a:rPr lang="en-US" b="1" u="sng" dirty="0"/>
              <a:t>clinic syllabus </a:t>
            </a:r>
            <a:r>
              <a:rPr lang="en-US" dirty="0"/>
              <a:t>first as this will highlight drug information better than a general drug resource</a:t>
            </a:r>
          </a:p>
          <a:p>
            <a:r>
              <a:rPr lang="en-US" dirty="0"/>
              <a:t>Do not rely solely on this presentation </a:t>
            </a:r>
          </a:p>
          <a:p>
            <a:r>
              <a:rPr lang="en-US" dirty="0"/>
              <a:t>Use outside resource in addition to the book or syllabus</a:t>
            </a:r>
          </a:p>
          <a:p>
            <a:r>
              <a:rPr lang="en-US"/>
              <a:t>Include references at the end of your paper</a:t>
            </a:r>
          </a:p>
          <a:p>
            <a:pPr lvl="1"/>
            <a:endParaRPr lang="en-US" dirty="0"/>
          </a:p>
        </p:txBody>
      </p:sp>
      <p:sp>
        <p:nvSpPr>
          <p:cNvPr id="3" name="Title 2"/>
          <p:cNvSpPr>
            <a:spLocks noGrp="1"/>
          </p:cNvSpPr>
          <p:nvPr>
            <p:ph type="title"/>
          </p:nvPr>
        </p:nvSpPr>
        <p:spPr/>
        <p:txBody>
          <a:bodyPr/>
          <a:lstStyle/>
          <a:p>
            <a:r>
              <a:rPr lang="en-US" dirty="0"/>
              <a:t>Prep Sheet</a:t>
            </a:r>
          </a:p>
        </p:txBody>
      </p:sp>
    </p:spTree>
    <p:extLst>
      <p:ext uri="{BB962C8B-B14F-4D97-AF65-F5344CB8AC3E}">
        <p14:creationId xmlns:p14="http://schemas.microsoft.com/office/powerpoint/2010/main" val="325278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7"/>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900" dirty="0">
                <a:cs typeface="Arial" charset="0"/>
              </a:rPr>
              <a:t>Copyright © 2014, 2010, 2006 by Saunders, an imprint of Elsevier Inc.</a:t>
            </a:r>
          </a:p>
        </p:txBody>
      </p:sp>
      <p:sp>
        <p:nvSpPr>
          <p:cNvPr id="49154"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F62814E2-E84F-6A45-84E5-FCBD3863048C}" type="slidenum">
              <a:rPr lang="en-GB" sz="1000">
                <a:solidFill>
                  <a:srgbClr val="000000"/>
                </a:solidFill>
                <a:cs typeface="Arial" charset="0"/>
              </a:rPr>
              <a:pPr/>
              <a:t>11</a:t>
            </a:fld>
            <a:endParaRPr lang="en-GB" sz="1000" dirty="0">
              <a:solidFill>
                <a:srgbClr val="000000"/>
              </a:solidFill>
              <a:cs typeface="Arial" charset="0"/>
            </a:endParaRPr>
          </a:p>
        </p:txBody>
      </p:sp>
      <p:sp>
        <p:nvSpPr>
          <p:cNvPr id="49155" name="Title 1"/>
          <p:cNvSpPr>
            <a:spLocks noGrp="1"/>
          </p:cNvSpPr>
          <p:nvPr>
            <p:ph type="title"/>
          </p:nvPr>
        </p:nvSpPr>
        <p:spPr>
          <a:xfrm>
            <a:off x="276225" y="228600"/>
            <a:ext cx="8591550" cy="1295400"/>
          </a:xfrm>
        </p:spPr>
        <p:txBody>
          <a:bodyPr/>
          <a:lstStyle/>
          <a:p>
            <a:pPr algn="ctr" eaLnBrk="1" hangingPunct="1"/>
            <a:r>
              <a:rPr lang="en-US" dirty="0">
                <a:latin typeface="Arial" charset="0"/>
                <a:ea typeface="MS PGothic" charset="0"/>
                <a:cs typeface="Arial" charset="0"/>
              </a:rPr>
              <a:t>Pathophysiology</a:t>
            </a:r>
          </a:p>
        </p:txBody>
      </p:sp>
      <p:sp>
        <p:nvSpPr>
          <p:cNvPr id="23554" name="Content Placeholder 2"/>
          <p:cNvSpPr>
            <a:spLocks noGrp="1"/>
          </p:cNvSpPr>
          <p:nvPr>
            <p:ph sz="quarter" idx="4294967295"/>
          </p:nvPr>
        </p:nvSpPr>
        <p:spPr>
          <a:xfrm>
            <a:off x="465138" y="2013642"/>
            <a:ext cx="8229600" cy="4082358"/>
          </a:xfrm>
          <a:prstGeom prst="rect">
            <a:avLst/>
          </a:prstGeom>
        </p:spPr>
        <p:txBody>
          <a:bodyPr/>
          <a:lstStyle/>
          <a:p>
            <a:pPr indent="-173736" eaLnBrk="1" fontAlgn="auto" hangingPunct="1">
              <a:lnSpc>
                <a:spcPct val="150000"/>
              </a:lnSpc>
              <a:spcAft>
                <a:spcPts val="0"/>
              </a:spcAft>
              <a:buFont typeface="Arial" panose="020B0604020202020204" pitchFamily="34" charset="0"/>
              <a:buChar char="•"/>
              <a:defRPr/>
            </a:pPr>
            <a:r>
              <a:rPr lang="en-US" sz="2800" dirty="0">
                <a:latin typeface="Arial" charset="0"/>
                <a:cs typeface="Arial" charset="0"/>
              </a:rPr>
              <a:t>NT alterations as discussed previously</a:t>
            </a:r>
            <a:endParaRPr lang="en-US" sz="2800" dirty="0">
              <a:latin typeface="Arial" charset="0"/>
              <a:ea typeface="+mn-ea"/>
              <a:cs typeface="Arial" charset="0"/>
            </a:endParaRPr>
          </a:p>
          <a:p>
            <a:pPr indent="-173736" eaLnBrk="1" fontAlgn="auto" hangingPunct="1">
              <a:lnSpc>
                <a:spcPct val="150000"/>
              </a:lnSpc>
              <a:spcAft>
                <a:spcPts val="0"/>
              </a:spcAft>
              <a:buFont typeface="Arial" panose="020B0604020202020204" pitchFamily="34" charset="0"/>
              <a:buChar char="•"/>
              <a:defRPr/>
            </a:pPr>
            <a:r>
              <a:rPr lang="en-US" sz="2800" dirty="0">
                <a:latin typeface="Arial" charset="0"/>
                <a:ea typeface="+mn-ea"/>
                <a:cs typeface="Arial" charset="0"/>
              </a:rPr>
              <a:t>Brain structural abnormalities</a:t>
            </a:r>
          </a:p>
        </p:txBody>
      </p:sp>
    </p:spTree>
    <p:extLst>
      <p:ext uri="{BB962C8B-B14F-4D97-AF65-F5344CB8AC3E}">
        <p14:creationId xmlns:p14="http://schemas.microsoft.com/office/powerpoint/2010/main" val="140349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8A645D6-7A4A-A545-BCB4-A70A254F6089}" type="slidenum">
              <a:rPr lang="en-GB" sz="1200">
                <a:ea typeface="MS PGothic" charset="0"/>
                <a:cs typeface="MS PGothic" charset="0"/>
              </a:rPr>
              <a:pPr/>
              <a:t>12</a:t>
            </a:fld>
            <a:endParaRPr lang="en-GB" sz="1200" dirty="0">
              <a:ea typeface="MS PGothic" charset="0"/>
              <a:cs typeface="MS PGothic" charset="0"/>
            </a:endParaRPr>
          </a:p>
        </p:txBody>
      </p:sp>
      <p:sp>
        <p:nvSpPr>
          <p:cNvPr id="80898" name="Rectangle 2"/>
          <p:cNvSpPr>
            <a:spLocks noGrp="1" noChangeArrowheads="1"/>
          </p:cNvSpPr>
          <p:nvPr>
            <p:ph type="title"/>
          </p:nvPr>
        </p:nvSpPr>
        <p:spPr>
          <a:xfrm>
            <a:off x="0" y="231775"/>
            <a:ext cx="9144000" cy="1143000"/>
          </a:xfrm>
        </p:spPr>
        <p:txBody>
          <a:bodyPr>
            <a:normAutofit fontScale="90000"/>
          </a:bodyPr>
          <a:lstStyle/>
          <a:p>
            <a:pPr algn="ctr" eaLnBrk="1" hangingPunct="1">
              <a:defRPr/>
            </a:pPr>
            <a:br>
              <a:rPr lang="en-US" altLang="en-US" sz="2900" dirty="0">
                <a:solidFill>
                  <a:srgbClr val="920000"/>
                </a:solidFill>
                <a:latin typeface="Arial" panose="020B0604020202020204" pitchFamily="34" charset="0"/>
                <a:cs typeface="Arial" panose="020B0604020202020204" pitchFamily="34" charset="0"/>
              </a:rPr>
            </a:br>
            <a:r>
              <a:rPr lang="en-US" altLang="en-US" sz="4000" dirty="0">
                <a:solidFill>
                  <a:schemeClr val="tx1"/>
                </a:solidFill>
                <a:latin typeface="Arial" panose="020B0604020202020204" pitchFamily="34" charset="0"/>
                <a:cs typeface="Arial" panose="020B0604020202020204" pitchFamily="34" charset="0"/>
              </a:rPr>
              <a:t>Counseling: Communication Guidelines</a:t>
            </a:r>
            <a:br>
              <a:rPr lang="en-US" altLang="en-US" sz="2900" dirty="0">
                <a:solidFill>
                  <a:srgbClr val="920000"/>
                </a:solidFill>
                <a:latin typeface="Arial" panose="020B0604020202020204" pitchFamily="34" charset="0"/>
                <a:cs typeface="Arial" panose="020B0604020202020204" pitchFamily="34" charset="0"/>
              </a:rPr>
            </a:br>
            <a:endParaRPr lang="en-US" altLang="en-US" sz="2900" i="1" dirty="0">
              <a:solidFill>
                <a:srgbClr val="920000"/>
              </a:solidFill>
              <a:latin typeface="Arial" panose="020B0604020202020204" pitchFamily="34" charset="0"/>
              <a:cs typeface="Arial" panose="020B0604020202020204" pitchFamily="34" charset="0"/>
            </a:endParaRPr>
          </a:p>
        </p:txBody>
      </p:sp>
      <p:sp>
        <p:nvSpPr>
          <p:cNvPr id="73731" name="Rectangle 3"/>
          <p:cNvSpPr>
            <a:spLocks noGrp="1" noChangeArrowheads="1"/>
          </p:cNvSpPr>
          <p:nvPr>
            <p:ph sz="quarter" idx="4294967295"/>
          </p:nvPr>
        </p:nvSpPr>
        <p:spPr>
          <a:xfrm>
            <a:off x="479425" y="1538288"/>
            <a:ext cx="8345488" cy="4992687"/>
          </a:xfrm>
          <a:prstGeom prst="rect">
            <a:avLst/>
          </a:prstGeom>
        </p:spPr>
        <p:txBody>
          <a:bodyPr/>
          <a:lstStyle/>
          <a:p>
            <a:pPr indent="-173736" eaLnBrk="1" fontAlgn="auto" hangingPunct="1">
              <a:spcAft>
                <a:spcPts val="0"/>
              </a:spcAft>
              <a:buFont typeface="Arial" panose="020B0604020202020204" pitchFamily="34" charset="0"/>
              <a:buChar char="•"/>
              <a:defRPr/>
            </a:pPr>
            <a:r>
              <a:rPr lang="en-US" sz="2400" dirty="0">
                <a:latin typeface="Arial" charset="0"/>
                <a:ea typeface="+mn-ea"/>
                <a:cs typeface="Arial" charset="0"/>
              </a:rPr>
              <a:t>Associative looseness</a:t>
            </a:r>
          </a:p>
          <a:p>
            <a:pPr lvl="1" indent="-173736" eaLnBrk="1" fontAlgn="auto" hangingPunct="1">
              <a:spcAft>
                <a:spcPts val="0"/>
              </a:spcAft>
              <a:buFont typeface="Arial" panose="020B0604020202020204" pitchFamily="34" charset="0"/>
              <a:buChar char="•"/>
              <a:defRPr/>
            </a:pPr>
            <a:r>
              <a:rPr lang="en-US" sz="2400" dirty="0">
                <a:latin typeface="Arial" charset="0"/>
                <a:ea typeface="+mn-ea"/>
                <a:cs typeface="Arial" charset="0"/>
              </a:rPr>
              <a:t>Do not pretend that you understand </a:t>
            </a:r>
          </a:p>
          <a:p>
            <a:pPr lvl="1" indent="-173736" eaLnBrk="1" fontAlgn="auto" hangingPunct="1">
              <a:spcAft>
                <a:spcPts val="0"/>
              </a:spcAft>
              <a:buFont typeface="Arial" panose="020B0604020202020204" pitchFamily="34" charset="0"/>
              <a:buChar char="•"/>
              <a:defRPr/>
            </a:pPr>
            <a:r>
              <a:rPr lang="en-US" sz="2400" dirty="0">
                <a:latin typeface="Arial" charset="0"/>
                <a:ea typeface="+mn-ea"/>
                <a:cs typeface="Arial" charset="0"/>
              </a:rPr>
              <a:t>Place difficulty of understanding on yourself</a:t>
            </a:r>
          </a:p>
          <a:p>
            <a:pPr lvl="1" indent="-173736" eaLnBrk="1" fontAlgn="auto" hangingPunct="1">
              <a:spcAft>
                <a:spcPts val="0"/>
              </a:spcAft>
              <a:buFont typeface="Arial" panose="020B0604020202020204" pitchFamily="34" charset="0"/>
              <a:buChar char="•"/>
              <a:defRPr/>
            </a:pPr>
            <a:r>
              <a:rPr lang="en-US" sz="2400" dirty="0">
                <a:latin typeface="Arial" charset="0"/>
                <a:ea typeface="+mn-ea"/>
                <a:cs typeface="Arial" charset="0"/>
              </a:rPr>
              <a:t>Look for reoccurring topics and themes</a:t>
            </a:r>
          </a:p>
          <a:p>
            <a:pPr lvl="1" indent="-173736" eaLnBrk="1" fontAlgn="auto" hangingPunct="1">
              <a:spcAft>
                <a:spcPts val="0"/>
              </a:spcAft>
              <a:buFont typeface="Arial" panose="020B0604020202020204" pitchFamily="34" charset="0"/>
              <a:buChar char="•"/>
              <a:defRPr/>
            </a:pPr>
            <a:r>
              <a:rPr lang="en-US" sz="2400" dirty="0">
                <a:latin typeface="Arial" charset="0"/>
                <a:ea typeface="+mn-ea"/>
                <a:cs typeface="Arial" charset="0"/>
              </a:rPr>
              <a:t>Emphasize what is going on in the patient's environment</a:t>
            </a:r>
          </a:p>
          <a:p>
            <a:pPr lvl="1" indent="-173736" eaLnBrk="1" fontAlgn="auto" hangingPunct="1">
              <a:spcAft>
                <a:spcPts val="0"/>
              </a:spcAft>
              <a:buFont typeface="Arial" panose="020B0604020202020204" pitchFamily="34" charset="0"/>
              <a:buChar char="•"/>
              <a:defRPr/>
            </a:pPr>
            <a:r>
              <a:rPr lang="en-US" sz="2400" dirty="0">
                <a:latin typeface="Arial" charset="0"/>
                <a:ea typeface="+mn-ea"/>
                <a:cs typeface="Arial" charset="0"/>
              </a:rPr>
              <a:t>Involve patient in simple, reality-based activities</a:t>
            </a:r>
          </a:p>
          <a:p>
            <a:pPr lvl="1" indent="-173736" eaLnBrk="1" fontAlgn="auto" hangingPunct="1">
              <a:spcAft>
                <a:spcPts val="0"/>
              </a:spcAft>
              <a:buFont typeface="Arial" panose="020B0604020202020204" pitchFamily="34" charset="0"/>
              <a:buChar char="•"/>
              <a:defRPr/>
            </a:pPr>
            <a:r>
              <a:rPr lang="en-US" sz="2400" dirty="0">
                <a:latin typeface="Arial" charset="0"/>
                <a:ea typeface="+mn-ea"/>
                <a:cs typeface="Arial" charset="0"/>
              </a:rPr>
              <a:t>Reinforce clear communication of needs, feelings, and thoughts</a:t>
            </a:r>
          </a:p>
        </p:txBody>
      </p:sp>
    </p:spTree>
    <p:extLst>
      <p:ext uri="{BB962C8B-B14F-4D97-AF65-F5344CB8AC3E}">
        <p14:creationId xmlns:p14="http://schemas.microsoft.com/office/powerpoint/2010/main" val="357278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10F33CC-34A6-9348-BC8C-9F14868A20A0}" type="slidenum">
              <a:rPr lang="en-GB" sz="1200">
                <a:ea typeface="MS PGothic" charset="0"/>
                <a:cs typeface="MS PGothic" charset="0"/>
              </a:rPr>
              <a:pPr/>
              <a:t>13</a:t>
            </a:fld>
            <a:endParaRPr lang="en-GB" sz="1200" dirty="0">
              <a:ea typeface="MS PGothic" charset="0"/>
              <a:cs typeface="MS PGothic" charset="0"/>
            </a:endParaRPr>
          </a:p>
        </p:txBody>
      </p:sp>
      <p:sp>
        <p:nvSpPr>
          <p:cNvPr id="101378" name="Rectangle 2"/>
          <p:cNvSpPr>
            <a:spLocks noGrp="1" noChangeArrowheads="1"/>
          </p:cNvSpPr>
          <p:nvPr>
            <p:ph type="title"/>
          </p:nvPr>
        </p:nvSpPr>
        <p:spPr>
          <a:xfrm>
            <a:off x="0" y="88900"/>
            <a:ext cx="9144000" cy="1143000"/>
          </a:xfrm>
        </p:spPr>
        <p:txBody>
          <a:bodyPr/>
          <a:lstStyle/>
          <a:p>
            <a:pPr algn="ctr" eaLnBrk="1" hangingPunct="1"/>
            <a:r>
              <a:rPr lang="en-US" sz="3500" dirty="0">
                <a:solidFill>
                  <a:schemeClr val="tx1"/>
                </a:solidFill>
                <a:latin typeface="Arial" charset="0"/>
                <a:ea typeface="MS PGothic" charset="0"/>
                <a:cs typeface="Arial" charset="0"/>
              </a:rPr>
              <a:t>Counseling: Communication Guidelines</a:t>
            </a:r>
          </a:p>
        </p:txBody>
      </p:sp>
      <p:sp>
        <p:nvSpPr>
          <p:cNvPr id="564227" name="Rectangle 3"/>
          <p:cNvSpPr>
            <a:spLocks noGrp="1" noChangeArrowheads="1"/>
          </p:cNvSpPr>
          <p:nvPr>
            <p:ph sz="quarter" idx="4294967295"/>
          </p:nvPr>
        </p:nvSpPr>
        <p:spPr>
          <a:xfrm>
            <a:off x="304800" y="1498600"/>
            <a:ext cx="8562975" cy="4968875"/>
          </a:xfrm>
          <a:prstGeom prst="rect">
            <a:avLst/>
          </a:prstGeom>
        </p:spPr>
        <p:txBody>
          <a:bodyPr/>
          <a:lstStyle/>
          <a:p>
            <a:pPr marL="365760" indent="-283464" eaLnBrk="1" fontAlgn="auto" hangingPunct="1">
              <a:lnSpc>
                <a:spcPct val="85000"/>
              </a:lnSpc>
              <a:spcAft>
                <a:spcPts val="0"/>
              </a:spcAft>
              <a:buFont typeface="Wingdings 2"/>
              <a:buChar char=""/>
              <a:defRPr/>
            </a:pPr>
            <a:r>
              <a:rPr lang="en-US" sz="3200" dirty="0">
                <a:ea typeface="+mn-ea"/>
                <a:cs typeface="+mn-cs"/>
              </a:rPr>
              <a:t>Hallucinations</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Hearing voices (auditory hallucinations) most common</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Approach patient in nonthreatening and     nonjudgmental manner</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Assess if messages are suicidal or homicidal</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Ask directly what the voices are saying</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Do not argue or negate patient perception</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Offer your own perceptions (present reality)</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Focus on reality based diversions</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Patient anxious, fearful, lonely, brain not processing stimuli accurately</a:t>
            </a:r>
          </a:p>
          <a:p>
            <a:pPr marL="640080" lvl="1" indent="-237744" eaLnBrk="1" fontAlgn="auto" hangingPunct="1">
              <a:lnSpc>
                <a:spcPct val="85000"/>
              </a:lnSpc>
              <a:spcAft>
                <a:spcPts val="0"/>
              </a:spcAft>
              <a:buFont typeface="Verdana" pitchFamily="34" charset="0"/>
              <a:buChar char="−"/>
              <a:defRPr/>
            </a:pPr>
            <a:r>
              <a:rPr lang="en-US" sz="2400" dirty="0">
                <a:ea typeface="ＭＳ Ｐゴシック" charset="0"/>
              </a:rPr>
              <a:t>Initiate safety measures if needed</a:t>
            </a:r>
          </a:p>
          <a:p>
            <a:pPr marL="640080" lvl="1" indent="-237744" eaLnBrk="1" fontAlgn="auto" hangingPunct="1">
              <a:lnSpc>
                <a:spcPct val="85000"/>
              </a:lnSpc>
              <a:spcAft>
                <a:spcPts val="0"/>
              </a:spcAft>
              <a:buFont typeface="Verdana" pitchFamily="34" charset="0"/>
              <a:buChar char="−"/>
              <a:defRPr/>
            </a:pPr>
            <a:endParaRPr lang="en-US" dirty="0">
              <a:ea typeface="ＭＳ Ｐゴシック" charset="0"/>
            </a:endParaRPr>
          </a:p>
        </p:txBody>
      </p:sp>
    </p:spTree>
    <p:extLst>
      <p:ext uri="{BB962C8B-B14F-4D97-AF65-F5344CB8AC3E}">
        <p14:creationId xmlns:p14="http://schemas.microsoft.com/office/powerpoint/2010/main" val="276399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D79A146-B991-4841-8384-E1D933C36692}" type="slidenum">
              <a:rPr lang="en-GB" sz="1200">
                <a:ea typeface="MS PGothic" charset="0"/>
                <a:cs typeface="MS PGothic" charset="0"/>
              </a:rPr>
              <a:pPr/>
              <a:t>14</a:t>
            </a:fld>
            <a:endParaRPr lang="en-GB" sz="1200" dirty="0">
              <a:ea typeface="MS PGothic" charset="0"/>
              <a:cs typeface="MS PGothic" charset="0"/>
            </a:endParaRPr>
          </a:p>
        </p:txBody>
      </p:sp>
      <p:sp>
        <p:nvSpPr>
          <p:cNvPr id="86018" name="Rectangle 2"/>
          <p:cNvSpPr>
            <a:spLocks noGrp="1" noChangeArrowheads="1"/>
          </p:cNvSpPr>
          <p:nvPr>
            <p:ph type="title"/>
          </p:nvPr>
        </p:nvSpPr>
        <p:spPr>
          <a:xfrm>
            <a:off x="0" y="88900"/>
            <a:ext cx="9144000" cy="1443038"/>
          </a:xfrm>
        </p:spPr>
        <p:txBody>
          <a:bodyPr>
            <a:normAutofit fontScale="90000"/>
          </a:bodyPr>
          <a:lstStyle/>
          <a:p>
            <a:pPr algn="ctr" eaLnBrk="1" hangingPunct="1">
              <a:lnSpc>
                <a:spcPct val="90000"/>
              </a:lnSpc>
              <a:defRPr/>
            </a:pPr>
            <a:br>
              <a:rPr lang="en-US" altLang="en-US" sz="3200" dirty="0">
                <a:solidFill>
                  <a:srgbClr val="920000"/>
                </a:solidFill>
                <a:latin typeface="Arial" panose="020B0604020202020204" pitchFamily="34" charset="0"/>
                <a:cs typeface="Arial" panose="020B0604020202020204" pitchFamily="34" charset="0"/>
              </a:rPr>
            </a:br>
            <a:r>
              <a:rPr lang="en-US" altLang="en-US" sz="4000" dirty="0">
                <a:solidFill>
                  <a:schemeClr val="tx1"/>
                </a:solidFill>
                <a:latin typeface="Arial" panose="020B0604020202020204" pitchFamily="34" charset="0"/>
                <a:cs typeface="Arial" panose="020B0604020202020204" pitchFamily="34" charset="0"/>
              </a:rPr>
              <a:t>Counseling: Communication Guidelines </a:t>
            </a:r>
            <a:br>
              <a:rPr lang="en-US" altLang="en-US" sz="3200" dirty="0">
                <a:solidFill>
                  <a:srgbClr val="920000"/>
                </a:solidFill>
                <a:latin typeface="Arial" panose="020B0604020202020204" pitchFamily="34" charset="0"/>
                <a:cs typeface="Arial" panose="020B0604020202020204" pitchFamily="34" charset="0"/>
              </a:rPr>
            </a:br>
            <a:endParaRPr lang="en-US" altLang="en-US" sz="3200" i="1" dirty="0">
              <a:solidFill>
                <a:srgbClr val="920000"/>
              </a:solidFill>
              <a:latin typeface="Arial" panose="020B0604020202020204" pitchFamily="34" charset="0"/>
              <a:cs typeface="Arial" panose="020B0604020202020204" pitchFamily="34" charset="0"/>
            </a:endParaRPr>
          </a:p>
        </p:txBody>
      </p:sp>
      <p:sp>
        <p:nvSpPr>
          <p:cNvPr id="78851" name="Rectangle 3"/>
          <p:cNvSpPr>
            <a:spLocks noGrp="1" noChangeArrowheads="1"/>
          </p:cNvSpPr>
          <p:nvPr>
            <p:ph sz="quarter" idx="4294967295"/>
          </p:nvPr>
        </p:nvSpPr>
        <p:spPr>
          <a:xfrm>
            <a:off x="514350" y="1346200"/>
            <a:ext cx="8058150" cy="4808539"/>
          </a:xfrm>
          <a:prstGeom prst="rect">
            <a:avLst/>
          </a:prstGeom>
        </p:spPr>
        <p:txBody>
          <a:bodyPr/>
          <a:lstStyle/>
          <a:p>
            <a:pPr marL="365125" indent="-282575" eaLnBrk="1" fontAlgn="auto" hangingPunct="1">
              <a:spcAft>
                <a:spcPts val="0"/>
              </a:spcAft>
              <a:buFont typeface="Wingdings 2" charset="0"/>
              <a:buChar char=""/>
              <a:defRPr/>
            </a:pPr>
            <a:r>
              <a:rPr lang="en-US" sz="3000" dirty="0">
                <a:latin typeface="Arial" charset="0"/>
                <a:ea typeface="+mn-ea"/>
                <a:cs typeface="Arial" charset="0"/>
              </a:rPr>
              <a:t>Delusions</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Be open, honest, matter-of-fact, and calm</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Have patient describe delusion</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Avoid arguing about content</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Interject doubt  when appropriate</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Validate part of delusion that is real</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Focus on feelings the delusions generate</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Once delusion is described, do not dwell on it</a:t>
            </a:r>
          </a:p>
          <a:p>
            <a:pPr marL="639763" lvl="1" indent="-236538" eaLnBrk="1" fontAlgn="auto" hangingPunct="1">
              <a:spcAft>
                <a:spcPts val="0"/>
              </a:spcAft>
              <a:buFont typeface="Verdana" charset="0"/>
              <a:buChar char="−"/>
              <a:defRPr/>
            </a:pPr>
            <a:r>
              <a:rPr lang="en-US" sz="2600" dirty="0">
                <a:latin typeface="Arial" charset="0"/>
                <a:ea typeface="+mn-ea"/>
                <a:cs typeface="Arial" charset="0"/>
              </a:rPr>
              <a:t>Observe events that trigger delusions</a:t>
            </a:r>
          </a:p>
        </p:txBody>
      </p:sp>
    </p:spTree>
    <p:extLst>
      <p:ext uri="{BB962C8B-B14F-4D97-AF65-F5344CB8AC3E}">
        <p14:creationId xmlns:p14="http://schemas.microsoft.com/office/powerpoint/2010/main" val="7494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930276"/>
            <a:ext cx="9144000" cy="5777908"/>
          </a:xfrm>
        </p:spPr>
        <p:txBody>
          <a:bodyPr>
            <a:normAutofit/>
          </a:bodyPr>
          <a:lstStyle/>
          <a:p>
            <a:r>
              <a:rPr lang="en-US" dirty="0"/>
              <a:t>Sara, a 23 year-old single female, has just been admitted to the psychiatric unit by her parents.  They explain that over the past few months she has become more and more withdrawn.  She stays in her room alone, but lately has been heard talking and laughing to herself.</a:t>
            </a:r>
          </a:p>
          <a:p>
            <a:r>
              <a:rPr lang="en-US" dirty="0"/>
              <a:t>Sara left home for the first time at age 18 to attend college. She performed will during her first semester, but when she returned after winter break, she began to accuse her roommate of stealing her possessions.  She started writing to her parents that her roommate wanted to kill her and that her roommate was turning everyone against her.  She said she feared for her life.  She started missing most of her classes and stayed in bed most of the time.  Sometimes she locked herself in the closet. Her parents took her home, and she was hospitalized and diagnosed with Schizophrenia.</a:t>
            </a:r>
          </a:p>
        </p:txBody>
      </p:sp>
      <p:sp>
        <p:nvSpPr>
          <p:cNvPr id="3" name="Title 2"/>
          <p:cNvSpPr>
            <a:spLocks noGrp="1"/>
          </p:cNvSpPr>
          <p:nvPr>
            <p:ph type="title" idx="4294967295"/>
          </p:nvPr>
        </p:nvSpPr>
        <p:spPr>
          <a:xfrm>
            <a:off x="1287761" y="0"/>
            <a:ext cx="6468764" cy="930275"/>
          </a:xfrm>
        </p:spPr>
        <p:txBody>
          <a:bodyPr/>
          <a:lstStyle/>
          <a:p>
            <a:r>
              <a:rPr lang="en-US" dirty="0"/>
              <a:t>Case Study</a:t>
            </a:r>
          </a:p>
        </p:txBody>
      </p:sp>
    </p:spTree>
    <p:extLst>
      <p:ext uri="{BB962C8B-B14F-4D97-AF65-F5344CB8AC3E}">
        <p14:creationId xmlns:p14="http://schemas.microsoft.com/office/powerpoint/2010/main" val="159200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She has since been maintained on antipsychotic medication while taking a few classes at the local community college.</a:t>
            </a:r>
          </a:p>
          <a:p>
            <a:r>
              <a:rPr lang="en-US" dirty="0"/>
              <a:t>Sara tells the admitting nurse that she quit taking her medication 4 weeks ago because the pharmacist is plotting to have her killed. She believes he is trying to poison her.  She says she got this information from a television message.  As Sara speaks, that nurse notices that she sometimes stops midsentence and listens; sometimes she cocks her head to the side and moves her lips as though she is talking.</a:t>
            </a:r>
          </a:p>
        </p:txBody>
      </p:sp>
      <p:sp>
        <p:nvSpPr>
          <p:cNvPr id="2" name="Title 1"/>
          <p:cNvSpPr>
            <a:spLocks noGrp="1"/>
          </p:cNvSpPr>
          <p:nvPr>
            <p:ph type="title"/>
          </p:nvPr>
        </p:nvSpPr>
        <p:spPr/>
        <p:txBody>
          <a:bodyPr/>
          <a:lstStyle/>
          <a:p>
            <a:r>
              <a:rPr lang="en-US" dirty="0"/>
              <a:t>Case Study </a:t>
            </a:r>
            <a:br>
              <a:rPr lang="en-US" dirty="0"/>
            </a:br>
            <a:r>
              <a:rPr lang="en-US" sz="3200" i="1" dirty="0"/>
              <a:t>continued</a:t>
            </a:r>
          </a:p>
        </p:txBody>
      </p:sp>
    </p:spTree>
    <p:extLst>
      <p:ext uri="{BB962C8B-B14F-4D97-AF65-F5344CB8AC3E}">
        <p14:creationId xmlns:p14="http://schemas.microsoft.com/office/powerpoint/2010/main" val="35450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CC8FA31-297D-374D-8F8C-E358CD5C1F31}" type="slidenum">
              <a:rPr lang="en-GB" sz="1200">
                <a:ea typeface="MS PGothic" charset="0"/>
                <a:cs typeface="MS PGothic" charset="0"/>
              </a:rPr>
              <a:pPr/>
              <a:t>17</a:t>
            </a:fld>
            <a:endParaRPr lang="en-GB" sz="1200" dirty="0">
              <a:ea typeface="MS PGothic" charset="0"/>
              <a:cs typeface="MS PGothic" charset="0"/>
            </a:endParaRPr>
          </a:p>
        </p:txBody>
      </p:sp>
      <p:sp>
        <p:nvSpPr>
          <p:cNvPr id="98307" name="Rectangle 2"/>
          <p:cNvSpPr>
            <a:spLocks noGrp="1" noChangeArrowheads="1"/>
          </p:cNvSpPr>
          <p:nvPr>
            <p:ph type="title"/>
          </p:nvPr>
        </p:nvSpPr>
        <p:spPr>
          <a:xfrm>
            <a:off x="285750" y="174625"/>
            <a:ext cx="8401050" cy="1143000"/>
          </a:xfrm>
        </p:spPr>
        <p:txBody>
          <a:bodyPr>
            <a:noAutofit/>
          </a:bodyPr>
          <a:lstStyle/>
          <a:p>
            <a:pPr algn="ctr" eaLnBrk="1" hangingPunct="1">
              <a:defRPr/>
            </a:pPr>
            <a:r>
              <a:rPr lang="en-US" altLang="en-US" sz="4000" dirty="0">
                <a:solidFill>
                  <a:schemeClr val="tx1"/>
                </a:solidFill>
                <a:latin typeface="Arial" panose="020B0604020202020204" pitchFamily="34" charset="0"/>
                <a:cs typeface="Arial" panose="020B0604020202020204" pitchFamily="34" charset="0"/>
              </a:rPr>
              <a:t>Patient and Family Teaching </a:t>
            </a:r>
            <a:br>
              <a:rPr lang="en-US" altLang="en-US" sz="4000" dirty="0">
                <a:solidFill>
                  <a:schemeClr val="tx1"/>
                </a:solidFill>
                <a:latin typeface="Arial" panose="020B0604020202020204" pitchFamily="34" charset="0"/>
                <a:cs typeface="Arial" panose="020B0604020202020204" pitchFamily="34" charset="0"/>
              </a:rPr>
            </a:br>
            <a:r>
              <a:rPr lang="en-US" altLang="en-US" sz="4000" dirty="0">
                <a:solidFill>
                  <a:schemeClr val="tx1"/>
                </a:solidFill>
                <a:latin typeface="Arial" panose="020B0604020202020204" pitchFamily="34" charset="0"/>
                <a:cs typeface="Arial" panose="020B0604020202020204" pitchFamily="34" charset="0"/>
              </a:rPr>
              <a:t>for Schizophrenia</a:t>
            </a:r>
          </a:p>
        </p:txBody>
      </p:sp>
      <p:sp>
        <p:nvSpPr>
          <p:cNvPr id="81923" name="Rectangle 3"/>
          <p:cNvSpPr>
            <a:spLocks noGrp="1" noChangeArrowheads="1"/>
          </p:cNvSpPr>
          <p:nvPr>
            <p:ph sz="quarter" idx="4294967295"/>
          </p:nvPr>
        </p:nvSpPr>
        <p:spPr>
          <a:xfrm>
            <a:off x="522288" y="2021399"/>
            <a:ext cx="8402637" cy="4466713"/>
          </a:xfrm>
          <a:prstGeom prst="rect">
            <a:avLst/>
          </a:prstGeom>
        </p:spPr>
        <p:txBody>
          <a:bodyPr>
            <a:normAutofit fontScale="92500" lnSpcReduction="20000"/>
          </a:bodyPr>
          <a:lstStyle/>
          <a:p>
            <a:pPr marL="285750" indent="-285750" eaLnBrk="1" fontAlgn="auto" hangingPunct="1">
              <a:spcAft>
                <a:spcPts val="0"/>
              </a:spcAft>
              <a:buFont typeface="Wingdings 2" charset="0"/>
              <a:buChar char=""/>
              <a:defRPr/>
            </a:pPr>
            <a:r>
              <a:rPr lang="en-US" sz="2600" dirty="0">
                <a:latin typeface="Arial" charset="0"/>
                <a:ea typeface="+mn-ea"/>
                <a:cs typeface="Arial" charset="0"/>
              </a:rPr>
              <a:t>Learn all you can about the illness </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Develop a relapse prevention plan</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Participate in family, group and individual therapy</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Avoid alcohol and drugs</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Learn ways to address fears and losses</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Learn new ways of coping</a:t>
            </a:r>
          </a:p>
          <a:p>
            <a:pPr marL="47308" indent="-285750">
              <a:buFont typeface="Wingdings 2" charset="0"/>
              <a:buChar char=""/>
              <a:defRPr/>
            </a:pPr>
            <a:r>
              <a:rPr lang="en-US" sz="2600" dirty="0">
                <a:solidFill>
                  <a:schemeClr val="tx1"/>
                </a:solidFill>
                <a:latin typeface="Arial" charset="0"/>
                <a:ea typeface="+mn-ea"/>
                <a:cs typeface="Arial" charset="0"/>
              </a:rPr>
              <a:t>Have a plan on paper of what to do in times of increased         	stress</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Adhere to treatment</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Maintain communication with supportive people</a:t>
            </a:r>
          </a:p>
          <a:p>
            <a:pPr marL="285750" indent="-285750" eaLnBrk="1" fontAlgn="auto" hangingPunct="1">
              <a:spcAft>
                <a:spcPts val="0"/>
              </a:spcAft>
              <a:buFont typeface="Wingdings 2" charset="0"/>
              <a:buChar char=""/>
              <a:defRPr/>
            </a:pPr>
            <a:r>
              <a:rPr lang="en-US" sz="2600" dirty="0">
                <a:latin typeface="Arial" charset="0"/>
                <a:ea typeface="+mn-ea"/>
                <a:cs typeface="Arial" charset="0"/>
              </a:rPr>
              <a:t>Stay healthy by managing illness, sleep, and diet</a:t>
            </a:r>
          </a:p>
          <a:p>
            <a:pPr marL="458788" lvl="1" indent="-285750" eaLnBrk="1" fontAlgn="auto" hangingPunct="1">
              <a:spcAft>
                <a:spcPts val="0"/>
              </a:spcAft>
              <a:buFont typeface="Wingdings 2" charset="0"/>
              <a:buChar char=""/>
              <a:defRPr/>
            </a:pPr>
            <a:r>
              <a:rPr lang="en-US" sz="2400" dirty="0">
                <a:latin typeface="Arial" charset="0"/>
                <a:ea typeface="+mn-ea"/>
                <a:cs typeface="Arial" charset="0"/>
              </a:rPr>
              <a:t>Balance </a:t>
            </a:r>
          </a:p>
        </p:txBody>
      </p:sp>
    </p:spTree>
    <p:extLst>
      <p:ext uri="{BB962C8B-B14F-4D97-AF65-F5344CB8AC3E}">
        <p14:creationId xmlns:p14="http://schemas.microsoft.com/office/powerpoint/2010/main" val="75748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1066800"/>
          </a:xfrm>
        </p:spPr>
        <p:txBody>
          <a:bodyPr anchor="t">
            <a:noAutofit/>
          </a:bodyPr>
          <a:lstStyle/>
          <a:p>
            <a:pPr marL="342900" indent="-342900" algn="ctr"/>
            <a:r>
              <a:rPr lang="en-US" sz="4000" dirty="0">
                <a:solidFill>
                  <a:schemeClr val="tx1"/>
                </a:solidFill>
                <a:latin typeface="Arial" charset="0"/>
                <a:ea typeface="MS PGothic" charset="0"/>
                <a:cs typeface="Arial" charset="0"/>
              </a:rPr>
              <a:t>Pharmacologic Therapy</a:t>
            </a:r>
            <a:br>
              <a:rPr lang="en-US" b="1" dirty="0">
                <a:latin typeface="Candara" charset="0"/>
                <a:ea typeface="Arial" charset="0"/>
                <a:cs typeface="Arial" charset="0"/>
              </a:rPr>
            </a:br>
            <a:endParaRPr lang="en-US" dirty="0">
              <a:latin typeface="Candara" charset="0"/>
              <a:ea typeface="Arial" charset="0"/>
              <a:cs typeface="Arial" charset="0"/>
            </a:endParaRPr>
          </a:p>
        </p:txBody>
      </p:sp>
      <p:sp>
        <p:nvSpPr>
          <p:cNvPr id="3" name="Content Placeholder 2"/>
          <p:cNvSpPr>
            <a:spLocks noGrp="1"/>
          </p:cNvSpPr>
          <p:nvPr>
            <p:ph idx="4294967295"/>
          </p:nvPr>
        </p:nvSpPr>
        <p:spPr>
          <a:xfrm>
            <a:off x="457200" y="1181100"/>
            <a:ext cx="8229600" cy="4945063"/>
          </a:xfrm>
        </p:spPr>
        <p:txBody>
          <a:bodyPr>
            <a:noAutofit/>
          </a:bodyPr>
          <a:lstStyle/>
          <a:p>
            <a:pPr marL="0" indent="0" algn="ctr">
              <a:spcBef>
                <a:spcPts val="0"/>
              </a:spcBef>
              <a:spcAft>
                <a:spcPts val="300"/>
              </a:spcAft>
              <a:buFont typeface="Arial" charset="0"/>
              <a:buNone/>
              <a:defRPr/>
            </a:pPr>
            <a:r>
              <a:rPr lang="en-US" b="1" dirty="0">
                <a:cs typeface="Times New Roman" pitchFamily="18" charset="0"/>
              </a:rPr>
              <a:t>Antipsychotic Medications </a:t>
            </a:r>
          </a:p>
          <a:p>
            <a:pPr marL="0" indent="0">
              <a:spcBef>
                <a:spcPts val="0"/>
              </a:spcBef>
              <a:spcAft>
                <a:spcPts val="300"/>
              </a:spcAft>
              <a:buFont typeface="Arial" charset="0"/>
              <a:buNone/>
              <a:defRPr/>
            </a:pPr>
            <a:endParaRPr lang="en-US" dirty="0">
              <a:cs typeface="Times New Roman" pitchFamily="18" charset="0"/>
            </a:endParaRPr>
          </a:p>
          <a:p>
            <a:pPr>
              <a:spcBef>
                <a:spcPts val="0"/>
              </a:spcBef>
              <a:spcAft>
                <a:spcPts val="1200"/>
              </a:spcAft>
              <a:defRPr/>
            </a:pPr>
            <a:r>
              <a:rPr lang="en-US" sz="2800" dirty="0">
                <a:cs typeface="Times New Roman" pitchFamily="18" charset="0"/>
              </a:rPr>
              <a:t>Alleviate symptoms of schizophrenia but cannot cure underlying psychotic processes. </a:t>
            </a:r>
          </a:p>
          <a:p>
            <a:pPr marL="342900" lvl="3" indent="-342900">
              <a:spcBef>
                <a:spcPts val="0"/>
              </a:spcBef>
              <a:spcAft>
                <a:spcPts val="1200"/>
              </a:spcAft>
              <a:buFont typeface="Arial" pitchFamily="34" charset="0"/>
              <a:buChar char="•"/>
              <a:defRPr/>
            </a:pPr>
            <a:r>
              <a:rPr lang="en-US" sz="2800" dirty="0">
                <a:cs typeface="Times New Roman" pitchFamily="18" charset="0"/>
              </a:rPr>
              <a:t>Psychotic symptoms return with medication noncompliance. </a:t>
            </a:r>
          </a:p>
          <a:p>
            <a:pPr>
              <a:spcBef>
                <a:spcPts val="0"/>
              </a:spcBef>
              <a:spcAft>
                <a:spcPts val="300"/>
              </a:spcAft>
              <a:defRPr/>
            </a:pPr>
            <a:r>
              <a:rPr lang="en-US" sz="2800" dirty="0">
                <a:cs typeface="Times New Roman" pitchFamily="18" charset="0"/>
              </a:rPr>
              <a:t>Antipsychotic drugs are effective in: </a:t>
            </a:r>
          </a:p>
          <a:p>
            <a:pPr marL="740664" lvl="3" indent="-402336">
              <a:spcBef>
                <a:spcPts val="0"/>
              </a:spcBef>
              <a:defRPr/>
            </a:pPr>
            <a:r>
              <a:rPr lang="en-US" sz="2800" dirty="0">
                <a:cs typeface="Times New Roman" pitchFamily="18" charset="0"/>
              </a:rPr>
              <a:t>Acute exacerbations of schizophrenia</a:t>
            </a:r>
          </a:p>
          <a:p>
            <a:pPr marL="740664" lvl="3" indent="-402336">
              <a:spcBef>
                <a:spcPts val="0"/>
              </a:spcBef>
              <a:defRPr/>
            </a:pPr>
            <a:r>
              <a:rPr lang="en-US" sz="2800" dirty="0">
                <a:cs typeface="Times New Roman" pitchFamily="18" charset="0"/>
              </a:rPr>
              <a:t>Preventing or mitigating a relapse</a:t>
            </a:r>
          </a:p>
        </p:txBody>
      </p:sp>
      <p:sp>
        <p:nvSpPr>
          <p:cNvPr id="80900" name="Slide Number Placeholder 3"/>
          <p:cNvSpPr>
            <a:spLocks noGrp="1"/>
          </p:cNvSpPr>
          <p:nvPr>
            <p:ph type="sldNum" sz="quarter" idx="4294967295"/>
          </p:nvPr>
        </p:nvSpPr>
        <p:spPr bwMode="auto">
          <a:xfrm>
            <a:off x="8153400" y="6356350"/>
            <a:ext cx="5334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88B9A13-BA50-FF42-8D10-1039DC6B6006}" type="slidenum">
              <a:rPr lang="en-US" sz="1600"/>
              <a:pPr/>
              <a:t>18</a:t>
            </a:fld>
            <a:endParaRPr lang="en-US" sz="1600" dirty="0"/>
          </a:p>
        </p:txBody>
      </p:sp>
      <p:sp>
        <p:nvSpPr>
          <p:cNvPr id="8" name="Footer Placeholder 3"/>
          <p:cNvSpPr>
            <a:spLocks noGrp="1"/>
          </p:cNvSpPr>
          <p:nvPr>
            <p:ph type="ftr" sz="quarter" idx="4294967295"/>
          </p:nvPr>
        </p:nvSpPr>
        <p:spPr>
          <a:xfrm>
            <a:off x="1752600" y="6356350"/>
            <a:ext cx="5638800" cy="365125"/>
          </a:xfrm>
          <a:prstGeom prst="rect">
            <a:avLst/>
          </a:prstGeom>
        </p:spPr>
        <p:txBody>
          <a:bodyPr rtlCol="0">
            <a:normAutofit fontScale="47500" lnSpcReduction="20000"/>
          </a:bodyPr>
          <a:lstStyle/>
          <a:p>
            <a:pPr marL="171450" indent="-173038" eaLnBrk="0" hangingPunct="0">
              <a:spcBef>
                <a:spcPts val="600"/>
              </a:spcBef>
              <a:buClr>
                <a:schemeClr val="accent1"/>
              </a:buClr>
              <a:buFont typeface="Arial" charset="0"/>
              <a:buChar char="•"/>
              <a:defRPr/>
            </a:pPr>
            <a:r>
              <a:rPr lang="en-US" sz="2200" b="0" spc="30" dirty="0">
                <a:solidFill>
                  <a:schemeClr val="tx1"/>
                </a:solidFill>
                <a:latin typeface="+mn-lt"/>
                <a:ea typeface="MS PGothic" panose="020B0600070205080204" pitchFamily="34" charset="-128"/>
                <a:cs typeface="Tahoma" pitchFamily="34" charset="0"/>
              </a:rPr>
              <a:t>All Elsevier items and derived items © 2013, 2009 by Saunders, an imprint of Elsevier Inc.</a:t>
            </a:r>
          </a:p>
        </p:txBody>
      </p:sp>
    </p:spTree>
    <p:extLst>
      <p:ext uri="{BB962C8B-B14F-4D97-AF65-F5344CB8AC3E}">
        <p14:creationId xmlns:p14="http://schemas.microsoft.com/office/powerpoint/2010/main" val="382245475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76225" y="228600"/>
            <a:ext cx="8591550" cy="1524000"/>
          </a:xfrm>
        </p:spPr>
        <p:txBody>
          <a:bodyPr/>
          <a:lstStyle/>
          <a:p>
            <a:pPr eaLnBrk="1" hangingPunct="1"/>
            <a:r>
              <a:rPr lang="en-US" dirty="0">
                <a:latin typeface="Candara" charset="0"/>
                <a:ea typeface="MS PGothic" charset="0"/>
              </a:rPr>
              <a:t>Pharmacological Interventions</a:t>
            </a:r>
          </a:p>
        </p:txBody>
      </p:sp>
      <p:sp>
        <p:nvSpPr>
          <p:cNvPr id="3" name="Content Placeholder 2"/>
          <p:cNvSpPr>
            <a:spLocks noGrp="1"/>
          </p:cNvSpPr>
          <p:nvPr>
            <p:ph sz="quarter" idx="4294967295"/>
          </p:nvPr>
        </p:nvSpPr>
        <p:spPr>
          <a:xfrm>
            <a:off x="501650" y="1955800"/>
            <a:ext cx="7518400" cy="3871913"/>
          </a:xfrm>
          <a:prstGeom prst="rect">
            <a:avLst/>
          </a:prstGeom>
        </p:spPr>
        <p:txBody>
          <a:bodyPr/>
          <a:lstStyle/>
          <a:p>
            <a:pPr eaLnBrk="1" hangingPunct="1">
              <a:lnSpc>
                <a:spcPct val="150000"/>
              </a:lnSpc>
              <a:buFont typeface="Arial" panose="020B0604020202020204" pitchFamily="34" charset="0"/>
              <a:buChar char="•"/>
              <a:defRPr/>
            </a:pPr>
            <a:r>
              <a:rPr lang="en-US" altLang="en-US" sz="2800" dirty="0"/>
              <a:t>Antipsychotic medications</a:t>
            </a:r>
          </a:p>
          <a:p>
            <a:pPr lvl="1" eaLnBrk="1" hangingPunct="1">
              <a:lnSpc>
                <a:spcPct val="150000"/>
              </a:lnSpc>
              <a:buFont typeface="Arial" panose="020B0604020202020204" pitchFamily="34" charset="0"/>
              <a:buChar char="•"/>
              <a:defRPr/>
            </a:pPr>
            <a:r>
              <a:rPr lang="en-US" altLang="en-US" sz="2800" dirty="0"/>
              <a:t>First Generation (Typicals)</a:t>
            </a:r>
          </a:p>
          <a:p>
            <a:pPr lvl="2" eaLnBrk="1" hangingPunct="1">
              <a:buFont typeface="Arial" panose="020B0604020202020204" pitchFamily="34" charset="0"/>
              <a:buChar char="•"/>
              <a:defRPr/>
            </a:pPr>
            <a:r>
              <a:rPr lang="en-US" altLang="en-US" sz="2800" dirty="0"/>
              <a:t>Includes phenothiazines, thioxanthenes, butyrophenones</a:t>
            </a:r>
          </a:p>
          <a:p>
            <a:pPr lvl="1" eaLnBrk="1" hangingPunct="1">
              <a:lnSpc>
                <a:spcPct val="150000"/>
              </a:lnSpc>
              <a:buFont typeface="Arial" panose="020B0604020202020204" pitchFamily="34" charset="0"/>
              <a:buChar char="•"/>
              <a:defRPr/>
            </a:pPr>
            <a:r>
              <a:rPr lang="en-US" altLang="en-US" sz="2800" dirty="0"/>
              <a:t>Second Generation (Atypicals)</a:t>
            </a:r>
          </a:p>
          <a:p>
            <a:pPr lvl="1" eaLnBrk="1" hangingPunct="1">
              <a:lnSpc>
                <a:spcPct val="150000"/>
              </a:lnSpc>
              <a:buFont typeface="Arial" panose="020B0604020202020204" pitchFamily="34" charset="0"/>
              <a:buChar char="•"/>
              <a:defRPr/>
            </a:pPr>
            <a:r>
              <a:rPr lang="en-US" altLang="en-US" sz="2800" dirty="0"/>
              <a:t>Third Generation</a:t>
            </a:r>
          </a:p>
        </p:txBody>
      </p:sp>
      <p:sp>
        <p:nvSpPr>
          <p:cNvPr id="25603"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07EA78-2046-5742-A5B7-CF280A3B0DA7}" type="slidenum">
              <a:rPr lang="en-GB" sz="1200"/>
              <a:pPr/>
              <a:t>19</a:t>
            </a:fld>
            <a:endParaRPr lang="en-GB" sz="1200" dirty="0"/>
          </a:p>
        </p:txBody>
      </p:sp>
    </p:spTree>
    <p:extLst>
      <p:ext uri="{BB962C8B-B14F-4D97-AF65-F5344CB8AC3E}">
        <p14:creationId xmlns:p14="http://schemas.microsoft.com/office/powerpoint/2010/main" val="122915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681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26E3C063-76AD-8C44-A53A-8B1634DAFE41}" type="slidenum">
              <a:rPr lang="en-US" smtClean="0">
                <a:solidFill>
                  <a:schemeClr val="tx1"/>
                </a:solidFill>
              </a:rPr>
              <a:pPr>
                <a:defRPr/>
              </a:pPr>
              <a:t>20</a:t>
            </a:fld>
            <a:endParaRPr lang="en-US"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8384273" cy="4713642"/>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44035" name="Footer Placeholder 4"/>
          <p:cNvSpPr>
            <a:spLocks noGrp="1"/>
          </p:cNvSpPr>
          <p:nvPr>
            <p:ph type="ftr" sz="quarter" idx="11"/>
          </p:nvPr>
        </p:nvSpPr>
        <p:spPr bwMode="auto">
          <a:xfrm>
            <a:off x="1524000" y="6553200"/>
            <a:ext cx="56388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000" dirty="0"/>
              <a:t>All Elsevier items and derived items © 2013, 2009 by Saunders, an imprint of Elsevier Inc.</a:t>
            </a:r>
          </a:p>
        </p:txBody>
      </p:sp>
      <p:sp>
        <p:nvSpPr>
          <p:cNvPr id="44036"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600" dirty="0">
                <a:cs typeface="Arial" charset="0"/>
              </a:rPr>
              <a:t>Adverse effects of receptor blockage of antipsychotic agents</a:t>
            </a:r>
          </a:p>
        </p:txBody>
      </p:sp>
    </p:spTree>
    <p:extLst>
      <p:ext uri="{BB962C8B-B14F-4D97-AF65-F5344CB8AC3E}">
        <p14:creationId xmlns:p14="http://schemas.microsoft.com/office/powerpoint/2010/main" val="347347253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600" dirty="0"/>
              <a:t>Seizure</a:t>
            </a:r>
          </a:p>
          <a:p>
            <a:r>
              <a:rPr lang="en-US" sz="3600" dirty="0"/>
              <a:t>Impotence</a:t>
            </a:r>
          </a:p>
          <a:p>
            <a:r>
              <a:rPr lang="en-US" sz="3600" dirty="0"/>
              <a:t>Hyperprolactinemia</a:t>
            </a:r>
          </a:p>
          <a:p>
            <a:endParaRPr lang="en-US" sz="3600" dirty="0"/>
          </a:p>
          <a:p>
            <a:r>
              <a:rPr lang="en-US" sz="3600" dirty="0"/>
              <a:t>Refer to the </a:t>
            </a:r>
            <a:r>
              <a:rPr lang="en-US" sz="3600" b="1" u="sng" dirty="0"/>
              <a:t>antipsychotic side effect tables in the clinic syllabus </a:t>
            </a:r>
            <a:r>
              <a:rPr lang="en-US" sz="3600" dirty="0"/>
              <a:t>for the specific “side effect profile” for the drug you will describe in your patho </a:t>
            </a:r>
          </a:p>
          <a:p>
            <a:endParaRPr lang="en-US" dirty="0"/>
          </a:p>
        </p:txBody>
      </p:sp>
      <p:sp>
        <p:nvSpPr>
          <p:cNvPr id="3" name="Title 2"/>
          <p:cNvSpPr>
            <a:spLocks noGrp="1"/>
          </p:cNvSpPr>
          <p:nvPr>
            <p:ph type="title"/>
          </p:nvPr>
        </p:nvSpPr>
        <p:spPr/>
        <p:txBody>
          <a:bodyPr/>
          <a:lstStyle/>
          <a:p>
            <a:r>
              <a:rPr lang="en-US" dirty="0"/>
              <a:t>Class Side Effects</a:t>
            </a:r>
          </a:p>
        </p:txBody>
      </p:sp>
    </p:spTree>
    <p:extLst>
      <p:ext uri="{BB962C8B-B14F-4D97-AF65-F5344CB8AC3E}">
        <p14:creationId xmlns:p14="http://schemas.microsoft.com/office/powerpoint/2010/main" val="282416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74624"/>
            <a:ext cx="8229600" cy="1501775"/>
          </a:xfrm>
        </p:spPr>
        <p:txBody>
          <a:bodyPr/>
          <a:lstStyle/>
          <a:p>
            <a:pPr eaLnBrk="1" hangingPunct="1">
              <a:lnSpc>
                <a:spcPct val="90000"/>
              </a:lnSpc>
              <a:defRPr/>
            </a:pPr>
            <a:r>
              <a:rPr lang="en-US" altLang="en-US" sz="3800" dirty="0">
                <a:solidFill>
                  <a:schemeClr val="accent3">
                    <a:lumMod val="50000"/>
                  </a:schemeClr>
                </a:solidFill>
                <a:cs typeface="Tunga" panose="020B0502040204020203" pitchFamily="34" charset="0"/>
              </a:rPr>
              <a:t>Extrapyramidal Side Effects </a:t>
            </a:r>
            <a:r>
              <a:rPr lang="en-US" altLang="en-US" sz="3200" dirty="0">
                <a:solidFill>
                  <a:schemeClr val="accent3">
                    <a:lumMod val="50000"/>
                  </a:schemeClr>
                </a:solidFill>
                <a:cs typeface="Tunga" panose="020B0502040204020203" pitchFamily="34" charset="0"/>
              </a:rPr>
              <a:t>(imbalance of dopamine/acetylcholine)</a:t>
            </a:r>
          </a:p>
        </p:txBody>
      </p:sp>
      <p:sp>
        <p:nvSpPr>
          <p:cNvPr id="18435" name="Rectangle 3"/>
          <p:cNvSpPr>
            <a:spLocks noGrp="1" noChangeArrowheads="1"/>
          </p:cNvSpPr>
          <p:nvPr>
            <p:ph sz="quarter" idx="4294967295"/>
          </p:nvPr>
        </p:nvSpPr>
        <p:spPr>
          <a:xfrm>
            <a:off x="1657350" y="2260600"/>
            <a:ext cx="5829300" cy="3908425"/>
          </a:xfrm>
          <a:prstGeom prst="rect">
            <a:avLst/>
          </a:prstGeom>
        </p:spPr>
        <p:txBody>
          <a:bodyPr/>
          <a:lstStyle/>
          <a:p>
            <a:pPr marL="285750" indent="-285750" eaLnBrk="1" hangingPunct="1">
              <a:spcBef>
                <a:spcPct val="10000"/>
              </a:spcBef>
              <a:spcAft>
                <a:spcPct val="10000"/>
              </a:spcAft>
              <a:buFont typeface="Arial" panose="020B0604020202020204" pitchFamily="34" charset="0"/>
              <a:buChar char="•"/>
              <a:defRPr/>
            </a:pPr>
            <a:r>
              <a:rPr lang="en-US" altLang="en-US" sz="3600" dirty="0"/>
              <a:t>Acute dystonic reactions</a:t>
            </a:r>
          </a:p>
          <a:p>
            <a:pPr marL="285750" indent="-285750" eaLnBrk="1" hangingPunct="1">
              <a:spcBef>
                <a:spcPct val="10000"/>
              </a:spcBef>
              <a:spcAft>
                <a:spcPct val="10000"/>
              </a:spcAft>
              <a:buFont typeface="Arial" panose="020B0604020202020204" pitchFamily="34" charset="0"/>
              <a:buChar char="•"/>
              <a:defRPr/>
            </a:pPr>
            <a:r>
              <a:rPr lang="en-US" altLang="en-US" sz="3600" dirty="0"/>
              <a:t>Pseudoparkinsonism</a:t>
            </a:r>
          </a:p>
          <a:p>
            <a:pPr marL="285750" indent="-285750" eaLnBrk="1" hangingPunct="1">
              <a:spcBef>
                <a:spcPct val="10000"/>
              </a:spcBef>
              <a:spcAft>
                <a:spcPct val="10000"/>
              </a:spcAft>
              <a:buFont typeface="Arial" panose="020B0604020202020204" pitchFamily="34" charset="0"/>
              <a:buChar char="•"/>
              <a:defRPr/>
            </a:pPr>
            <a:r>
              <a:rPr lang="en-US" altLang="en-US" sz="3600" dirty="0"/>
              <a:t>Akathisia</a:t>
            </a:r>
          </a:p>
          <a:p>
            <a:pPr marL="285750" indent="-285750" eaLnBrk="1" hangingPunct="1">
              <a:spcBef>
                <a:spcPct val="10000"/>
              </a:spcBef>
              <a:spcAft>
                <a:spcPct val="10000"/>
              </a:spcAft>
              <a:buFont typeface="Arial" panose="020B0604020202020204" pitchFamily="34" charset="0"/>
              <a:buChar char="•"/>
              <a:defRPr/>
            </a:pPr>
            <a:r>
              <a:rPr lang="en-US" altLang="en-US" sz="3600" dirty="0"/>
              <a:t>Tardive dyskinesia </a:t>
            </a:r>
          </a:p>
          <a:p>
            <a:pPr marL="560388" lvl="1" eaLnBrk="1" hangingPunct="1">
              <a:spcBef>
                <a:spcPct val="10000"/>
              </a:spcBef>
              <a:spcAft>
                <a:spcPct val="10000"/>
              </a:spcAft>
              <a:buFont typeface="Arial" panose="020B0604020202020204" pitchFamily="34" charset="0"/>
              <a:buChar char="•"/>
              <a:defRPr/>
            </a:pPr>
            <a:r>
              <a:rPr lang="en-US" altLang="en-US" dirty="0"/>
              <a:t>Abnormal Involuntary Movement Scale(AIMS test)</a:t>
            </a:r>
          </a:p>
        </p:txBody>
      </p:sp>
      <p:sp>
        <p:nvSpPr>
          <p:cNvPr id="54275"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B40EC34-7B92-F14C-AC5F-E34D021AC4F9}" type="slidenum">
              <a:rPr lang="en-US" sz="1200"/>
              <a:pPr/>
              <a:t>22</a:t>
            </a:fld>
            <a:endParaRPr lang="en-US" sz="1200" dirty="0"/>
          </a:p>
        </p:txBody>
      </p:sp>
    </p:spTree>
    <p:extLst>
      <p:ext uri="{BB962C8B-B14F-4D97-AF65-F5344CB8AC3E}">
        <p14:creationId xmlns:p14="http://schemas.microsoft.com/office/powerpoint/2010/main" val="112182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457200" y="203200"/>
            <a:ext cx="8229600" cy="1143000"/>
          </a:xfrm>
        </p:spPr>
        <p:txBody>
          <a:bodyPr/>
          <a:lstStyle/>
          <a:p>
            <a:pPr eaLnBrk="1" hangingPunct="1"/>
            <a:r>
              <a:rPr lang="en-US" dirty="0">
                <a:solidFill>
                  <a:srgbClr val="9A0000"/>
                </a:solidFill>
                <a:latin typeface="Candara" charset="0"/>
                <a:ea typeface="MS PGothic" charset="0"/>
              </a:rPr>
              <a:t>Rare and Toxic Side Effects</a:t>
            </a:r>
          </a:p>
        </p:txBody>
      </p:sp>
      <p:sp>
        <p:nvSpPr>
          <p:cNvPr id="24579" name="Rectangle 3"/>
          <p:cNvSpPr>
            <a:spLocks noGrp="1" noChangeArrowheads="1"/>
          </p:cNvSpPr>
          <p:nvPr>
            <p:ph sz="quarter" idx="4294967295"/>
          </p:nvPr>
        </p:nvSpPr>
        <p:spPr>
          <a:xfrm>
            <a:off x="1066800" y="2209800"/>
            <a:ext cx="7010400" cy="3930650"/>
          </a:xfrm>
          <a:prstGeom prst="rect">
            <a:avLst/>
          </a:prstGeom>
        </p:spPr>
        <p:txBody>
          <a:bodyPr wrap="square" numCol="1" anchor="t" anchorCtr="0" compatLnSpc="1">
            <a:prstTxWarp prst="textNoShape">
              <a:avLst/>
            </a:prstTxWarp>
          </a:bodyPr>
          <a:lstStyle/>
          <a:p>
            <a:pPr eaLnBrk="1" hangingPunct="1">
              <a:defRPr/>
            </a:pPr>
            <a:r>
              <a:rPr lang="en-US" sz="3600" dirty="0">
                <a:latin typeface="Candara" charset="0"/>
                <a:ea typeface="MS PGothic" charset="0"/>
                <a:cs typeface="Tahoma" charset="0"/>
              </a:rPr>
              <a:t>Agranulocytosis</a:t>
            </a:r>
          </a:p>
          <a:p>
            <a:pPr eaLnBrk="1" hangingPunct="1">
              <a:defRPr/>
            </a:pPr>
            <a:r>
              <a:rPr lang="en-US" sz="3600" dirty="0">
                <a:latin typeface="Candara" charset="0"/>
                <a:ea typeface="MS PGothic" charset="0"/>
                <a:cs typeface="Tahoma" charset="0"/>
              </a:rPr>
              <a:t>Cholestatic jaundice</a:t>
            </a:r>
          </a:p>
          <a:p>
            <a:pPr eaLnBrk="1" hangingPunct="1">
              <a:defRPr/>
            </a:pPr>
            <a:r>
              <a:rPr lang="en-US" sz="3600" dirty="0">
                <a:latin typeface="Candara" charset="0"/>
                <a:ea typeface="MS PGothic" charset="0"/>
                <a:cs typeface="Tahoma" charset="0"/>
              </a:rPr>
              <a:t>Anticholinergic toxicity (next slide)</a:t>
            </a:r>
          </a:p>
          <a:p>
            <a:pPr eaLnBrk="1" hangingPunct="1">
              <a:defRPr/>
            </a:pPr>
            <a:r>
              <a:rPr lang="en-US" sz="3600" dirty="0">
                <a:latin typeface="Candara" charset="0"/>
                <a:ea typeface="MS PGothic" charset="0"/>
                <a:cs typeface="Tahoma" charset="0"/>
              </a:rPr>
              <a:t>Neuroleptic malignant syndrome (NMS)</a:t>
            </a:r>
          </a:p>
        </p:txBody>
      </p:sp>
      <p:sp>
        <p:nvSpPr>
          <p:cNvPr id="64515"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EEF96FD-92F6-4545-8BE5-37C431C8C66B}" type="slidenum">
              <a:rPr lang="en-US" sz="1200"/>
              <a:pPr/>
              <a:t>23</a:t>
            </a:fld>
            <a:endParaRPr lang="en-US" sz="1200" dirty="0"/>
          </a:p>
        </p:txBody>
      </p:sp>
    </p:spTree>
    <p:extLst>
      <p:ext uri="{BB962C8B-B14F-4D97-AF65-F5344CB8AC3E}">
        <p14:creationId xmlns:p14="http://schemas.microsoft.com/office/powerpoint/2010/main" val="111748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552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76225" y="228600"/>
            <a:ext cx="8591550" cy="1066800"/>
          </a:xfrm>
        </p:spPr>
        <p:txBody>
          <a:bodyPr/>
          <a:lstStyle/>
          <a:p>
            <a:pPr algn="ctr" eaLnBrk="1" hangingPunct="1"/>
            <a:r>
              <a:rPr lang="en-US" dirty="0">
                <a:solidFill>
                  <a:srgbClr val="800000"/>
                </a:solidFill>
                <a:latin typeface="Candara" charset="0"/>
                <a:ea typeface="MS PGothic" charset="0"/>
              </a:rPr>
              <a:t>What Is Addiction?	</a:t>
            </a:r>
          </a:p>
        </p:txBody>
      </p:sp>
      <p:sp>
        <p:nvSpPr>
          <p:cNvPr id="3" name="Content Placeholder 2"/>
          <p:cNvSpPr>
            <a:spLocks noGrp="1"/>
          </p:cNvSpPr>
          <p:nvPr>
            <p:ph idx="4294967295"/>
          </p:nvPr>
        </p:nvSpPr>
        <p:spPr>
          <a:xfrm>
            <a:off x="501650" y="1295400"/>
            <a:ext cx="8229600" cy="5367338"/>
          </a:xfrm>
        </p:spPr>
        <p:txBody>
          <a:bodyPr/>
          <a:lstStyle/>
          <a:p>
            <a:pPr eaLnBrk="1" hangingPunct="1">
              <a:lnSpc>
                <a:spcPct val="130000"/>
              </a:lnSpc>
              <a:buFont typeface="Arial" pitchFamily="34" charset="0"/>
              <a:buChar char="•"/>
              <a:defRPr/>
            </a:pPr>
            <a:r>
              <a:rPr lang="en-US" sz="2800" dirty="0"/>
              <a:t>National Institute on Drug Abuse (NIDA)</a:t>
            </a:r>
          </a:p>
          <a:p>
            <a:pPr lvl="1" eaLnBrk="1" hangingPunct="1">
              <a:lnSpc>
                <a:spcPct val="130000"/>
              </a:lnSpc>
              <a:buFont typeface="Arial" pitchFamily="34" charset="0"/>
              <a:buChar char="•"/>
              <a:defRPr/>
            </a:pPr>
            <a:r>
              <a:rPr lang="en-US" sz="2400" dirty="0"/>
              <a:t>Not a disorder of choice</a:t>
            </a:r>
          </a:p>
          <a:p>
            <a:pPr lvl="1" eaLnBrk="1" hangingPunct="1">
              <a:buFont typeface="Arial" pitchFamily="34" charset="0"/>
              <a:buChar char="•"/>
              <a:defRPr/>
            </a:pPr>
            <a:r>
              <a:rPr lang="en-US" sz="2400" dirty="0"/>
              <a:t>Chronic relapsing brain disease</a:t>
            </a:r>
          </a:p>
          <a:p>
            <a:pPr lvl="1" eaLnBrk="1" hangingPunct="1">
              <a:buFont typeface="Arial" pitchFamily="34" charset="0"/>
              <a:buChar char="•"/>
              <a:defRPr/>
            </a:pPr>
            <a:r>
              <a:rPr lang="en-US" sz="2400" dirty="0"/>
              <a:t>Similar to diabetes, asthma, heart disease, it can be managed successfully</a:t>
            </a:r>
          </a:p>
          <a:p>
            <a:pPr lvl="1" eaLnBrk="1" hangingPunct="1">
              <a:buFont typeface="Arial" pitchFamily="34" charset="0"/>
              <a:buChar char="•"/>
              <a:defRPr/>
            </a:pPr>
            <a:r>
              <a:rPr lang="en-US" sz="2400" dirty="0"/>
              <a:t>Relapse is not a failure- treatment needs to be reinstated, adjusted, or altered</a:t>
            </a:r>
          </a:p>
          <a:p>
            <a:pPr eaLnBrk="1" hangingPunct="1">
              <a:buFont typeface="Arial" pitchFamily="34" charset="0"/>
              <a:buChar char="•"/>
              <a:defRPr/>
            </a:pPr>
            <a:r>
              <a:rPr lang="en-US" sz="2800" dirty="0"/>
              <a:t>Characterized by</a:t>
            </a:r>
          </a:p>
          <a:p>
            <a:pPr lvl="1" eaLnBrk="1" hangingPunct="1">
              <a:buFont typeface="Arial" pitchFamily="34" charset="0"/>
              <a:buChar char="•"/>
              <a:defRPr/>
            </a:pPr>
            <a:r>
              <a:rPr lang="en-US" sz="2400" dirty="0"/>
              <a:t>Compulsive substance seeking and use</a:t>
            </a:r>
          </a:p>
          <a:p>
            <a:pPr lvl="1" eaLnBrk="1" hangingPunct="1">
              <a:buFont typeface="Arial" pitchFamily="34" charset="0"/>
              <a:buChar char="•"/>
              <a:defRPr/>
            </a:pPr>
            <a:r>
              <a:rPr lang="en-US" sz="2400" dirty="0"/>
              <a:t>Substance use despite harmful consequences</a:t>
            </a:r>
          </a:p>
          <a:p>
            <a:pPr lvl="1" eaLnBrk="1" hangingPunct="1">
              <a:buFont typeface="Arial" pitchFamily="34" charset="0"/>
              <a:buChar char="•"/>
              <a:defRPr/>
            </a:pPr>
            <a:r>
              <a:rPr lang="en-US" sz="2400" dirty="0"/>
              <a:t>Tendency to relapse</a:t>
            </a:r>
          </a:p>
        </p:txBody>
      </p:sp>
    </p:spTree>
    <p:extLst>
      <p:ext uri="{BB962C8B-B14F-4D97-AF65-F5344CB8AC3E}">
        <p14:creationId xmlns:p14="http://schemas.microsoft.com/office/powerpoint/2010/main" val="2591013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a:solidFill>
                  <a:srgbClr val="800000"/>
                </a:solidFill>
                <a:latin typeface="Candara" charset="0"/>
                <a:ea typeface="ヒラギノ角ゴ Pro W3" charset="0"/>
                <a:cs typeface="ヒラギノ角ゴ Pro W3" charset="0"/>
              </a:rPr>
              <a:t>Substance Use Disorder</a:t>
            </a:r>
          </a:p>
        </p:txBody>
      </p:sp>
      <p:sp>
        <p:nvSpPr>
          <p:cNvPr id="15362" name="Content Placeholder 2"/>
          <p:cNvSpPr>
            <a:spLocks noGrp="1"/>
          </p:cNvSpPr>
          <p:nvPr>
            <p:ph idx="1"/>
          </p:nvPr>
        </p:nvSpPr>
        <p:spPr>
          <a:xfrm>
            <a:off x="465138" y="1624405"/>
            <a:ext cx="8229600" cy="5233595"/>
          </a:xfrm>
        </p:spPr>
        <p:txBody>
          <a:bodyPr wrap="square" numCol="1" anchor="t" anchorCtr="0" compatLnSpc="1">
            <a:prstTxWarp prst="textNoShape">
              <a:avLst/>
            </a:prstTxWarp>
            <a:noAutofit/>
          </a:bodyPr>
          <a:lstStyle/>
          <a:p>
            <a:pPr eaLnBrk="1" hangingPunct="1">
              <a:defRPr/>
            </a:pPr>
            <a:r>
              <a:rPr lang="en-US" sz="2800" dirty="0">
                <a:solidFill>
                  <a:schemeClr val="accent5"/>
                </a:solidFill>
                <a:latin typeface="Candara" charset="0"/>
                <a:ea typeface="ヒラギノ角ゴ Pro W3" charset="0"/>
                <a:cs typeface="ヒラギノ角ゴ Pro W3" charset="0"/>
              </a:rPr>
              <a:t>A problematic pattern of use leading to clinically significant impairment or distress, as manifested by at least two of the following, occurring within a 12-month period:</a:t>
            </a:r>
          </a:p>
          <a:p>
            <a:pPr marL="514350" indent="-514350" eaLnBrk="1" hangingPunct="1">
              <a:buClr>
                <a:srgbClr val="800000"/>
              </a:buClr>
              <a:buFont typeface="+mj-lt"/>
              <a:buAutoNum type="arabicPeriod"/>
              <a:defRPr/>
            </a:pPr>
            <a:r>
              <a:rPr lang="en-US" sz="2800" dirty="0">
                <a:latin typeface="Candara" charset="0"/>
                <a:ea typeface="ヒラギノ角ゴ Pro W3" charset="0"/>
                <a:cs typeface="ヒラギノ角ゴ Pro W3" charset="0"/>
              </a:rPr>
              <a:t>Using larger amounts or over longer periods than intended</a:t>
            </a:r>
          </a:p>
          <a:p>
            <a:pPr marL="514350" indent="-514350" eaLnBrk="1" hangingPunct="1">
              <a:buClr>
                <a:srgbClr val="800000"/>
              </a:buClr>
              <a:buFont typeface="+mj-lt"/>
              <a:buAutoNum type="arabicPeriod"/>
              <a:defRPr/>
            </a:pPr>
            <a:r>
              <a:rPr lang="en-US" sz="2800" dirty="0">
                <a:latin typeface="Candara" charset="0"/>
                <a:ea typeface="ヒラギノ角ゴ Pro W3" charset="0"/>
                <a:cs typeface="ヒラギノ角ゴ Pro W3" charset="0"/>
              </a:rPr>
              <a:t>There is a persistent desire or unsuccessful efforts to cut down or control use</a:t>
            </a:r>
          </a:p>
          <a:p>
            <a:pPr marL="514350" indent="-514350" eaLnBrk="1" hangingPunct="1">
              <a:buClr>
                <a:srgbClr val="800000"/>
              </a:buClr>
              <a:buFont typeface="+mj-lt"/>
              <a:buAutoNum type="arabicPeriod"/>
              <a:defRPr/>
            </a:pPr>
            <a:r>
              <a:rPr lang="en-US" sz="2800" dirty="0">
                <a:latin typeface="Candara" charset="0"/>
                <a:ea typeface="ヒラギノ角ゴ Pro W3" charset="0"/>
                <a:cs typeface="ヒラギノ角ゴ Pro W3" charset="0"/>
              </a:rPr>
              <a:t>A great deal of time is spent on activities necessary to obtain the substance, use the substance, or recover from it</a:t>
            </a:r>
            <a:r>
              <a:rPr lang="ja-JP" altLang="en-US" sz="2800" dirty="0">
                <a:latin typeface="Candara" charset="0"/>
                <a:ea typeface="ヒラギノ角ゴ Pro W3" charset="0"/>
                <a:cs typeface="ヒラギノ角ゴ Pro W3" charset="0"/>
              </a:rPr>
              <a:t>’</a:t>
            </a:r>
            <a:r>
              <a:rPr lang="en-US" altLang="ja-JP" sz="2800" dirty="0">
                <a:latin typeface="Candara" charset="0"/>
                <a:ea typeface="ヒラギノ角ゴ Pro W3" charset="0"/>
                <a:cs typeface="ヒラギノ角ゴ Pro W3" charset="0"/>
              </a:rPr>
              <a:t>s effects</a:t>
            </a:r>
            <a:endParaRPr lang="en-US" sz="2800" dirty="0">
              <a:latin typeface="Candara" charset="0"/>
              <a:ea typeface="ヒラギノ角ゴ Pro W3" charset="0"/>
              <a:cs typeface="ヒラギノ角ゴ Pro W3" charset="0"/>
            </a:endParaRPr>
          </a:p>
        </p:txBody>
      </p:sp>
      <p:sp>
        <p:nvSpPr>
          <p:cNvPr id="51203"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GB" sz="1000" dirty="0"/>
              <a:t> </a:t>
            </a:r>
            <a:fld id="{6648EE2A-9516-BB49-8D16-A5A96AFBB201}" type="slidenum">
              <a:rPr lang="en-GB" sz="1000"/>
              <a:pPr/>
              <a:t>26</a:t>
            </a:fld>
            <a:endParaRPr lang="en-GB" sz="1000" dirty="0"/>
          </a:p>
        </p:txBody>
      </p:sp>
    </p:spTree>
    <p:extLst>
      <p:ext uri="{BB962C8B-B14F-4D97-AF65-F5344CB8AC3E}">
        <p14:creationId xmlns:p14="http://schemas.microsoft.com/office/powerpoint/2010/main" val="419006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p:cNvSpPr>
            <a:spLocks noGrp="1"/>
          </p:cNvSpPr>
          <p:nvPr>
            <p:ph type="title"/>
          </p:nvPr>
        </p:nvSpPr>
        <p:spPr>
          <a:xfrm>
            <a:off x="457200" y="274638"/>
            <a:ext cx="8229600" cy="1427162"/>
          </a:xfrm>
        </p:spPr>
        <p:txBody>
          <a:bodyPr/>
          <a:lstStyle/>
          <a:p>
            <a:pPr eaLnBrk="1" hangingPunct="1"/>
            <a:r>
              <a:rPr lang="en-US" sz="4800" dirty="0">
                <a:solidFill>
                  <a:srgbClr val="800000"/>
                </a:solidFill>
                <a:latin typeface="Candara" charset="0"/>
                <a:ea typeface="ヒラギノ角ゴ Pro W3" charset="0"/>
                <a:cs typeface="ヒラギノ角ゴ Pro W3" charset="0"/>
              </a:rPr>
              <a:t>Substance Use Disorder </a:t>
            </a:r>
            <a:r>
              <a:rPr lang="en-US" sz="4800" i="1" dirty="0">
                <a:solidFill>
                  <a:srgbClr val="800000"/>
                </a:solidFill>
                <a:latin typeface="Candara" charset="0"/>
                <a:ea typeface="ヒラギノ角ゴ Pro W3" charset="0"/>
                <a:cs typeface="ヒラギノ角ゴ Pro W3" charset="0"/>
              </a:rPr>
              <a:t>continued</a:t>
            </a:r>
          </a:p>
        </p:txBody>
      </p:sp>
      <p:sp>
        <p:nvSpPr>
          <p:cNvPr id="16385" name="Content Placeholder 1"/>
          <p:cNvSpPr>
            <a:spLocks noGrp="1"/>
          </p:cNvSpPr>
          <p:nvPr>
            <p:ph sz="quarter" idx="4294967295"/>
          </p:nvPr>
        </p:nvSpPr>
        <p:spPr>
          <a:xfrm>
            <a:off x="465138" y="2057400"/>
            <a:ext cx="8229600" cy="4621213"/>
          </a:xfrm>
          <a:prstGeom prst="rect">
            <a:avLst/>
          </a:prstGeom>
        </p:spPr>
        <p:txBody>
          <a:bodyPr/>
          <a:lstStyle/>
          <a:p>
            <a:pPr marL="514350" indent="-514350" eaLnBrk="1" hangingPunct="1">
              <a:buFont typeface="Calibri" panose="020F0502020204030204" pitchFamily="34" charset="0"/>
              <a:buAutoNum type="arabicPeriod" startAt="4"/>
              <a:defRPr/>
            </a:pPr>
            <a:r>
              <a:rPr lang="en-US" altLang="en-US" dirty="0">
                <a:ea typeface="ヒラギノ角ゴ Pro W3" pitchFamily="2" charset="-128"/>
              </a:rPr>
              <a:t>Craving, or a strong desire or urge to use the substance</a:t>
            </a:r>
          </a:p>
          <a:p>
            <a:pPr marL="514350" indent="-514350" eaLnBrk="1" hangingPunct="1">
              <a:buFont typeface="Calibri" panose="020F0502020204030204" pitchFamily="34" charset="0"/>
              <a:buAutoNum type="arabicPeriod" startAt="4"/>
              <a:defRPr/>
            </a:pPr>
            <a:r>
              <a:rPr lang="en-US" altLang="en-US" dirty="0">
                <a:ea typeface="ヒラギノ角ゴ Pro W3" pitchFamily="2" charset="-128"/>
              </a:rPr>
              <a:t>Recurrent use resulting in failure to fulfill major role obligations at work, school, or home</a:t>
            </a:r>
          </a:p>
          <a:p>
            <a:pPr marL="514350" indent="-514350" eaLnBrk="1" hangingPunct="1">
              <a:buFont typeface="Calibri" panose="020F0502020204030204" pitchFamily="34" charset="0"/>
              <a:buAutoNum type="arabicPeriod" startAt="4"/>
              <a:defRPr/>
            </a:pPr>
            <a:r>
              <a:rPr lang="en-US" altLang="en-US" dirty="0">
                <a:ea typeface="ヒラギノ角ゴ Pro W3" pitchFamily="2" charset="-128"/>
              </a:rPr>
              <a:t>Continued use despite persistent or recurrent social or interpersonal problems caused or exacerbated by the effects of use</a:t>
            </a:r>
          </a:p>
          <a:p>
            <a:pPr marL="514350" indent="-514350" eaLnBrk="1" hangingPunct="1">
              <a:buFont typeface="Calibri" panose="020F0502020204030204" pitchFamily="34" charset="0"/>
              <a:buAutoNum type="arabicPeriod" startAt="4"/>
              <a:defRPr/>
            </a:pPr>
            <a:r>
              <a:rPr lang="en-US" altLang="en-US" dirty="0">
                <a:ea typeface="ヒラギノ角ゴ Pro W3" pitchFamily="2" charset="-128"/>
              </a:rPr>
              <a:t>Important social, occupational, or recreational activities are given up or reduced because of use</a:t>
            </a:r>
          </a:p>
          <a:p>
            <a:pPr marL="514350" indent="-514350" eaLnBrk="1" hangingPunct="1">
              <a:buFont typeface="Calibri" panose="020F0502020204030204" pitchFamily="34" charset="0"/>
              <a:buAutoNum type="arabicPeriod" startAt="4"/>
              <a:defRPr/>
            </a:pPr>
            <a:r>
              <a:rPr lang="en-US" altLang="en-US" dirty="0">
                <a:ea typeface="ヒラギノ角ゴ Pro W3" pitchFamily="2" charset="-128"/>
              </a:rPr>
              <a:t>Recurrent use in situations in which it is physically hazardous</a:t>
            </a:r>
          </a:p>
        </p:txBody>
      </p:sp>
      <p:sp>
        <p:nvSpPr>
          <p:cNvPr id="52227" name="Footer Placeholder 4"/>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900" dirty="0"/>
              <a:t>Copyright © 2014, 2010, 2006 by Saunders, an imprint of Elsevier Inc.</a:t>
            </a:r>
          </a:p>
        </p:txBody>
      </p:sp>
      <p:sp>
        <p:nvSpPr>
          <p:cNvPr id="52228" name="Slide Number Placeholder 3"/>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GB" sz="1000" dirty="0"/>
              <a:t> </a:t>
            </a:r>
            <a:fld id="{987E5EB0-1608-6D49-8836-E0CB1B399EBD}" type="slidenum">
              <a:rPr lang="en-GB" sz="1000"/>
              <a:pPr/>
              <a:t>27</a:t>
            </a:fld>
            <a:endParaRPr lang="en-GB" sz="1000" dirty="0"/>
          </a:p>
        </p:txBody>
      </p:sp>
    </p:spTree>
    <p:extLst>
      <p:ext uri="{BB962C8B-B14F-4D97-AF65-F5344CB8AC3E}">
        <p14:creationId xmlns:p14="http://schemas.microsoft.com/office/powerpoint/2010/main" val="2793361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p:cNvSpPr>
            <a:spLocks noGrp="1"/>
          </p:cNvSpPr>
          <p:nvPr>
            <p:ph type="title"/>
          </p:nvPr>
        </p:nvSpPr>
        <p:spPr>
          <a:xfrm>
            <a:off x="276225" y="228599"/>
            <a:ext cx="8591550" cy="1363477"/>
          </a:xfrm>
        </p:spPr>
        <p:txBody>
          <a:bodyPr/>
          <a:lstStyle/>
          <a:p>
            <a:r>
              <a:rPr lang="en-US" dirty="0">
                <a:solidFill>
                  <a:srgbClr val="800000"/>
                </a:solidFill>
                <a:latin typeface="Candara" charset="0"/>
                <a:ea typeface="ヒラギノ角ゴ Pro W3" charset="0"/>
                <a:cs typeface="ヒラギノ角ゴ Pro W3" charset="0"/>
              </a:rPr>
              <a:t>Substance Use Disorder </a:t>
            </a:r>
            <a:r>
              <a:rPr lang="en-US" i="1" dirty="0">
                <a:solidFill>
                  <a:srgbClr val="800000"/>
                </a:solidFill>
                <a:latin typeface="Candara" charset="0"/>
                <a:ea typeface="ヒラギノ角ゴ Pro W3" charset="0"/>
                <a:cs typeface="ヒラギノ角ゴ Pro W3" charset="0"/>
              </a:rPr>
              <a:t>continued</a:t>
            </a:r>
            <a:endParaRPr lang="en-US" dirty="0">
              <a:latin typeface="Candara" charset="0"/>
              <a:ea typeface="ヒラギノ角ゴ Pro W3" charset="0"/>
              <a:cs typeface="ヒラギノ角ゴ Pro W3" charset="0"/>
            </a:endParaRPr>
          </a:p>
        </p:txBody>
      </p:sp>
      <p:sp>
        <p:nvSpPr>
          <p:cNvPr id="2" name="Content Placeholder 1"/>
          <p:cNvSpPr>
            <a:spLocks noGrp="1"/>
          </p:cNvSpPr>
          <p:nvPr>
            <p:ph sz="quarter" idx="4294967295"/>
          </p:nvPr>
        </p:nvSpPr>
        <p:spPr>
          <a:xfrm>
            <a:off x="465138" y="2031999"/>
            <a:ext cx="8229600" cy="4429125"/>
          </a:xfrm>
          <a:prstGeom prst="rect">
            <a:avLst/>
          </a:prstGeom>
        </p:spPr>
        <p:txBody>
          <a:bodyPr/>
          <a:lstStyle/>
          <a:p>
            <a:pPr marL="514350" indent="-514350" eaLnBrk="1" hangingPunct="1">
              <a:buFont typeface="+mj-lt"/>
              <a:buAutoNum type="arabicPeriod" startAt="9"/>
              <a:defRPr/>
            </a:pPr>
            <a:r>
              <a:rPr lang="en-US" dirty="0"/>
              <a:t>Use is continued despite knowledge of having a persistent or recurrent physical or psychological problem that is likely to have been caused or exacerbated by the substance</a:t>
            </a:r>
          </a:p>
          <a:p>
            <a:pPr marL="514350" indent="-514350" eaLnBrk="1" hangingPunct="1">
              <a:buFont typeface="+mj-lt"/>
              <a:buAutoNum type="arabicPeriod" startAt="9"/>
              <a:defRPr/>
            </a:pPr>
            <a:r>
              <a:rPr lang="en-US" dirty="0"/>
              <a:t>Tolerance</a:t>
            </a:r>
          </a:p>
          <a:p>
            <a:pPr marL="514350" indent="-514350" eaLnBrk="1" hangingPunct="1">
              <a:buFont typeface="+mj-lt"/>
              <a:buAutoNum type="arabicPeriod" startAt="9"/>
              <a:defRPr/>
            </a:pPr>
            <a:r>
              <a:rPr lang="en-US" dirty="0"/>
              <a:t>Withdrawal</a:t>
            </a:r>
          </a:p>
          <a:p>
            <a:pPr marL="514350" indent="-514350" eaLnBrk="1" hangingPunct="1">
              <a:buFont typeface="+mj-lt"/>
              <a:buAutoNum type="arabicPeriod" startAt="9"/>
              <a:defRPr/>
            </a:pPr>
            <a:endParaRPr lang="en-US" dirty="0"/>
          </a:p>
          <a:p>
            <a:pPr marL="0" indent="0" eaLnBrk="1" hangingPunct="1">
              <a:buFont typeface="Wingdings 2" panose="05020102010507070707" pitchFamily="18" charset="2"/>
              <a:buNone/>
              <a:defRPr/>
            </a:pPr>
            <a:r>
              <a:rPr lang="en-US" sz="2400" b="1" i="1" dirty="0"/>
              <a:t>Mild</a:t>
            </a:r>
            <a:r>
              <a:rPr lang="en-US" sz="2400" i="1" dirty="0"/>
              <a:t>: presence of 2-3 symptoms</a:t>
            </a:r>
          </a:p>
          <a:p>
            <a:pPr marL="0" indent="0" eaLnBrk="1" hangingPunct="1">
              <a:buFont typeface="Wingdings 2" panose="05020102010507070707" pitchFamily="18" charset="2"/>
              <a:buNone/>
              <a:defRPr/>
            </a:pPr>
            <a:r>
              <a:rPr lang="en-US" sz="2400" b="1" i="1" dirty="0"/>
              <a:t>Moderate: </a:t>
            </a:r>
            <a:r>
              <a:rPr lang="en-US" sz="2400" i="1" dirty="0"/>
              <a:t>presence of 4-5 symptoms</a:t>
            </a:r>
          </a:p>
          <a:p>
            <a:pPr marL="0" indent="0" eaLnBrk="1" hangingPunct="1">
              <a:buFont typeface="Wingdings 2" panose="05020102010507070707" pitchFamily="18" charset="2"/>
              <a:buNone/>
              <a:defRPr/>
            </a:pPr>
            <a:r>
              <a:rPr lang="en-US" sz="2400" b="1" i="1" dirty="0"/>
              <a:t>Severe: </a:t>
            </a:r>
            <a:r>
              <a:rPr lang="en-US" sz="2400" i="1" dirty="0"/>
              <a:t>Presence of 6 or more symptoms</a:t>
            </a:r>
          </a:p>
        </p:txBody>
      </p:sp>
      <p:sp>
        <p:nvSpPr>
          <p:cNvPr id="53251" name="Footer Placeholder 4"/>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900" dirty="0"/>
              <a:t>Copyright © 2014, 2010, 2006 by Saunders, an imprint of Elsevier Inc.</a:t>
            </a:r>
          </a:p>
        </p:txBody>
      </p:sp>
      <p:sp>
        <p:nvSpPr>
          <p:cNvPr id="53252" name="Slide Number Placeholder 3"/>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GB" sz="1000" dirty="0"/>
              <a:t> </a:t>
            </a:r>
            <a:fld id="{9A7B78EC-4980-A74C-87AE-8DFAEAC7E509}" type="slidenum">
              <a:rPr lang="en-GB" sz="1000"/>
              <a:pPr/>
              <a:t>28</a:t>
            </a:fld>
            <a:endParaRPr lang="en-GB" sz="1000" dirty="0"/>
          </a:p>
        </p:txBody>
      </p:sp>
    </p:spTree>
    <p:extLst>
      <p:ext uri="{BB962C8B-B14F-4D97-AF65-F5344CB8AC3E}">
        <p14:creationId xmlns:p14="http://schemas.microsoft.com/office/powerpoint/2010/main" val="1841060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868363" y="-3175"/>
            <a:ext cx="8229600" cy="998538"/>
          </a:xfrm>
        </p:spPr>
        <p:txBody>
          <a:bodyPr/>
          <a:lstStyle/>
          <a:p>
            <a:pPr algn="ctr" eaLnBrk="1" hangingPunct="1"/>
            <a:r>
              <a:rPr lang="en-US" dirty="0">
                <a:latin typeface="Candara" charset="0"/>
                <a:ea typeface="MS PGothic" charset="0"/>
              </a:rPr>
              <a:t>Etiology</a:t>
            </a:r>
          </a:p>
        </p:txBody>
      </p:sp>
      <p:sp>
        <p:nvSpPr>
          <p:cNvPr id="3" name="Content Placeholder 2"/>
          <p:cNvSpPr>
            <a:spLocks noGrp="1"/>
          </p:cNvSpPr>
          <p:nvPr>
            <p:ph idx="4294967295"/>
          </p:nvPr>
        </p:nvSpPr>
        <p:spPr>
          <a:xfrm>
            <a:off x="501650" y="997801"/>
            <a:ext cx="8229600" cy="5431573"/>
          </a:xfrm>
        </p:spPr>
        <p:txBody>
          <a:bodyPr>
            <a:normAutofit lnSpcReduction="10000"/>
          </a:bodyPr>
          <a:lstStyle/>
          <a:p>
            <a:pPr marL="457200" indent="-457200" eaLnBrk="1" fontAlgn="auto" hangingPunct="1">
              <a:lnSpc>
                <a:spcPct val="120000"/>
              </a:lnSpc>
              <a:spcBef>
                <a:spcPct val="10000"/>
              </a:spcBef>
              <a:spcAft>
                <a:spcPct val="10000"/>
              </a:spcAft>
              <a:buFont typeface="Wingdings" charset="2"/>
              <a:buChar char="v"/>
              <a:defRPr/>
            </a:pPr>
            <a:r>
              <a:rPr lang="en-US" sz="2800" dirty="0"/>
              <a:t>Biological</a:t>
            </a:r>
          </a:p>
          <a:p>
            <a:pPr marL="628650" lvl="1" indent="-228600" eaLnBrk="1" fontAlgn="auto" hangingPunct="1">
              <a:lnSpc>
                <a:spcPct val="120000"/>
              </a:lnSpc>
              <a:spcBef>
                <a:spcPct val="10000"/>
              </a:spcBef>
              <a:spcAft>
                <a:spcPct val="10000"/>
              </a:spcAft>
              <a:buFont typeface="Wingdings 2"/>
              <a:buChar char=""/>
              <a:defRPr/>
            </a:pPr>
            <a:r>
              <a:rPr lang="en-US" sz="2400" dirty="0"/>
              <a:t>Specific effects on selected neurotransmitters</a:t>
            </a:r>
          </a:p>
          <a:p>
            <a:pPr marL="628650" lvl="1" indent="-228600" eaLnBrk="1" fontAlgn="auto" hangingPunct="1">
              <a:lnSpc>
                <a:spcPct val="120000"/>
              </a:lnSpc>
              <a:spcBef>
                <a:spcPct val="10000"/>
              </a:spcBef>
              <a:spcAft>
                <a:spcPct val="10000"/>
              </a:spcAft>
              <a:buFont typeface="Wingdings 2"/>
              <a:buChar char=""/>
              <a:defRPr/>
            </a:pPr>
            <a:r>
              <a:rPr lang="en-US" sz="2400" dirty="0"/>
              <a:t>Genetic predisposition</a:t>
            </a:r>
          </a:p>
          <a:p>
            <a:pPr marL="628650" lvl="1" indent="-228600" eaLnBrk="1" fontAlgn="auto" hangingPunct="1">
              <a:spcBef>
                <a:spcPct val="10000"/>
              </a:spcBef>
              <a:spcAft>
                <a:spcPct val="10000"/>
              </a:spcAft>
              <a:buFontTx/>
              <a:buNone/>
              <a:defRPr/>
            </a:pPr>
            <a:endParaRPr lang="en-US" dirty="0"/>
          </a:p>
          <a:p>
            <a:pPr marL="457200" indent="-457200" eaLnBrk="1" fontAlgn="auto" hangingPunct="1">
              <a:spcBef>
                <a:spcPct val="10000"/>
              </a:spcBef>
              <a:spcAft>
                <a:spcPct val="10000"/>
              </a:spcAft>
              <a:buFont typeface="Wingdings" charset="2"/>
              <a:buChar char="v"/>
              <a:defRPr/>
            </a:pPr>
            <a:r>
              <a:rPr lang="en-US" sz="2800" dirty="0"/>
              <a:t>Psychodynamic Theories</a:t>
            </a:r>
          </a:p>
          <a:p>
            <a:pPr marL="628650" lvl="1" indent="-228600" eaLnBrk="1" fontAlgn="auto" hangingPunct="1">
              <a:spcBef>
                <a:spcPct val="10000"/>
              </a:spcBef>
              <a:spcAft>
                <a:spcPct val="10000"/>
              </a:spcAft>
              <a:buFont typeface="Wingdings 2"/>
              <a:buChar char=""/>
              <a:defRPr/>
            </a:pPr>
            <a:r>
              <a:rPr lang="en-US" sz="2400" dirty="0"/>
              <a:t>Defense against anxious impulses</a:t>
            </a:r>
          </a:p>
          <a:p>
            <a:pPr marL="628650" lvl="1" indent="-228600" eaLnBrk="1" fontAlgn="auto" hangingPunct="1">
              <a:spcBef>
                <a:spcPct val="10000"/>
              </a:spcBef>
              <a:spcAft>
                <a:spcPct val="10000"/>
              </a:spcAft>
              <a:buFont typeface="Wingdings 2"/>
              <a:buChar char=""/>
              <a:defRPr/>
            </a:pPr>
            <a:r>
              <a:rPr lang="en-US" sz="2400" dirty="0"/>
              <a:t>Oral regression (dependency)</a:t>
            </a:r>
          </a:p>
          <a:p>
            <a:pPr marL="628650" lvl="1" indent="-228600" eaLnBrk="1" fontAlgn="auto" hangingPunct="1">
              <a:spcBef>
                <a:spcPct val="10000"/>
              </a:spcBef>
              <a:spcAft>
                <a:spcPct val="10000"/>
              </a:spcAft>
              <a:buFont typeface="Wingdings 2"/>
              <a:buChar char=""/>
              <a:defRPr/>
            </a:pPr>
            <a:r>
              <a:rPr lang="en-US" sz="2400" dirty="0"/>
              <a:t>Self-medication for depression</a:t>
            </a:r>
          </a:p>
          <a:p>
            <a:pPr marL="628650" lvl="1" indent="-228600" eaLnBrk="1" fontAlgn="auto" hangingPunct="1">
              <a:spcBef>
                <a:spcPct val="10000"/>
              </a:spcBef>
              <a:spcAft>
                <a:spcPct val="10000"/>
              </a:spcAft>
              <a:buFontTx/>
              <a:buNone/>
              <a:defRPr/>
            </a:pPr>
            <a:endParaRPr lang="en-US" sz="2400" dirty="0"/>
          </a:p>
          <a:p>
            <a:pPr marL="457200" indent="-457200" eaLnBrk="1" fontAlgn="auto" hangingPunct="1">
              <a:spcBef>
                <a:spcPct val="10000"/>
              </a:spcBef>
              <a:spcAft>
                <a:spcPct val="10000"/>
              </a:spcAft>
              <a:buFont typeface="Wingdings" charset="2"/>
              <a:buChar char="v"/>
              <a:defRPr/>
            </a:pPr>
            <a:r>
              <a:rPr lang="en-US" sz="2800" dirty="0"/>
              <a:t>Behavioral</a:t>
            </a:r>
          </a:p>
          <a:p>
            <a:pPr marL="628650" lvl="1" indent="-228600" eaLnBrk="1" fontAlgn="auto" hangingPunct="1">
              <a:spcBef>
                <a:spcPct val="10000"/>
              </a:spcBef>
              <a:spcAft>
                <a:spcPct val="10000"/>
              </a:spcAft>
              <a:buFont typeface="Wingdings 2"/>
              <a:buChar char=""/>
              <a:defRPr/>
            </a:pPr>
            <a:r>
              <a:rPr lang="en-US" sz="2400" dirty="0"/>
              <a:t>Positive reinforcement effects of drug-seeking behavior</a:t>
            </a:r>
          </a:p>
        </p:txBody>
      </p:sp>
    </p:spTree>
    <p:extLst>
      <p:ext uri="{BB962C8B-B14F-4D97-AF65-F5344CB8AC3E}">
        <p14:creationId xmlns:p14="http://schemas.microsoft.com/office/powerpoint/2010/main" val="16360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DA76246-083D-3D4D-ADA2-610F43DBCB94}" type="slidenum">
              <a:rPr lang="en-GB" sz="1200">
                <a:ea typeface="MS PGothic" charset="0"/>
                <a:cs typeface="MS PGothic" charset="0"/>
              </a:rPr>
              <a:pPr/>
              <a:t>3</a:t>
            </a:fld>
            <a:endParaRPr lang="en-GB" sz="1200" dirty="0">
              <a:ea typeface="MS PGothic" charset="0"/>
              <a:cs typeface="MS PGothic" charset="0"/>
            </a:endParaRPr>
          </a:p>
        </p:txBody>
      </p:sp>
      <p:sp>
        <p:nvSpPr>
          <p:cNvPr id="369666" name="Rectangle 2"/>
          <p:cNvSpPr>
            <a:spLocks noGrp="1" noChangeArrowheads="1"/>
          </p:cNvSpPr>
          <p:nvPr>
            <p:ph type="title"/>
          </p:nvPr>
        </p:nvSpPr>
        <p:spPr>
          <a:xfrm>
            <a:off x="457200" y="317500"/>
            <a:ext cx="8229600" cy="1360622"/>
          </a:xfrm>
        </p:spPr>
        <p:txBody>
          <a:bodyPr/>
          <a:lstStyle/>
          <a:p>
            <a:pPr eaLnBrk="1" fontAlgn="auto" hangingPunct="1">
              <a:lnSpc>
                <a:spcPct val="85000"/>
              </a:lnSpc>
              <a:spcAft>
                <a:spcPts val="0"/>
              </a:spcAft>
              <a:defRPr/>
            </a:pPr>
            <a:r>
              <a:rPr lang="en-US" sz="4800" dirty="0">
                <a:solidFill>
                  <a:srgbClr val="4B2616"/>
                </a:solidFill>
                <a:latin typeface="Arial" charset="0"/>
                <a:ea typeface="+mj-ea"/>
                <a:cs typeface="+mj-cs"/>
              </a:rPr>
              <a:t>Schizophrenia: A Psychotic Disorder</a:t>
            </a:r>
          </a:p>
        </p:txBody>
      </p:sp>
      <p:sp>
        <p:nvSpPr>
          <p:cNvPr id="14339" name="Rectangle 3"/>
          <p:cNvSpPr>
            <a:spLocks noGrp="1" noChangeArrowheads="1"/>
          </p:cNvSpPr>
          <p:nvPr>
            <p:ph sz="quarter" idx="4294967295"/>
          </p:nvPr>
        </p:nvSpPr>
        <p:spPr>
          <a:xfrm>
            <a:off x="1143000" y="2056077"/>
            <a:ext cx="7543800" cy="3841486"/>
          </a:xfrm>
          <a:prstGeom prst="rect">
            <a:avLst/>
          </a:prstGeom>
        </p:spPr>
        <p:txBody>
          <a:bodyPr/>
          <a:lstStyle/>
          <a:p>
            <a:pPr indent="-173736" eaLnBrk="1" fontAlgn="auto" hangingPunct="1">
              <a:lnSpc>
                <a:spcPct val="150000"/>
              </a:lnSpc>
              <a:spcAft>
                <a:spcPts val="0"/>
              </a:spcAft>
              <a:buFont typeface="Arial" panose="020B0604020202020204" pitchFamily="34" charset="0"/>
              <a:buChar char="•"/>
              <a:defRPr/>
            </a:pPr>
            <a:r>
              <a:rPr lang="en-US" sz="2400" dirty="0">
                <a:latin typeface="Arial" charset="0"/>
                <a:ea typeface="+mn-ea"/>
                <a:cs typeface="+mn-cs"/>
              </a:rPr>
              <a:t>Delusions</a:t>
            </a:r>
          </a:p>
          <a:p>
            <a:pPr indent="-173736" eaLnBrk="1" fontAlgn="auto" hangingPunct="1">
              <a:lnSpc>
                <a:spcPct val="150000"/>
              </a:lnSpc>
              <a:spcAft>
                <a:spcPts val="0"/>
              </a:spcAft>
              <a:buFont typeface="Arial" panose="020B0604020202020204" pitchFamily="34" charset="0"/>
              <a:buChar char="•"/>
              <a:defRPr/>
            </a:pPr>
            <a:r>
              <a:rPr lang="en-US" sz="2400" dirty="0">
                <a:latin typeface="Arial" charset="0"/>
                <a:ea typeface="+mn-ea"/>
                <a:cs typeface="+mn-cs"/>
              </a:rPr>
              <a:t>Hallucinations</a:t>
            </a:r>
          </a:p>
          <a:p>
            <a:pPr indent="-173736" eaLnBrk="1" fontAlgn="auto" hangingPunct="1">
              <a:lnSpc>
                <a:spcPct val="150000"/>
              </a:lnSpc>
              <a:spcAft>
                <a:spcPts val="0"/>
              </a:spcAft>
              <a:buFont typeface="Arial" panose="020B0604020202020204" pitchFamily="34" charset="0"/>
              <a:buChar char="•"/>
              <a:defRPr/>
            </a:pPr>
            <a:r>
              <a:rPr lang="en-US" sz="2400" dirty="0">
                <a:latin typeface="Arial" charset="0"/>
                <a:ea typeface="+mn-ea"/>
                <a:cs typeface="+mn-cs"/>
              </a:rPr>
              <a:t>Disorganized speech</a:t>
            </a:r>
          </a:p>
          <a:p>
            <a:pPr indent="-173736" eaLnBrk="1" fontAlgn="auto" hangingPunct="1">
              <a:lnSpc>
                <a:spcPct val="150000"/>
              </a:lnSpc>
              <a:spcAft>
                <a:spcPts val="0"/>
              </a:spcAft>
              <a:buFont typeface="Arial" panose="020B0604020202020204" pitchFamily="34" charset="0"/>
              <a:buChar char="•"/>
              <a:defRPr/>
            </a:pPr>
            <a:r>
              <a:rPr lang="en-US" sz="2400" dirty="0">
                <a:latin typeface="Arial" charset="0"/>
                <a:ea typeface="+mn-ea"/>
                <a:cs typeface="+mn-cs"/>
              </a:rPr>
              <a:t>Disorganized behavior</a:t>
            </a:r>
          </a:p>
          <a:p>
            <a:pPr indent="-173736" eaLnBrk="1" fontAlgn="auto" hangingPunct="1">
              <a:spcAft>
                <a:spcPts val="0"/>
              </a:spcAft>
              <a:buFont typeface="Arial" panose="020B0604020202020204" pitchFamily="34" charset="0"/>
              <a:buChar char="•"/>
              <a:defRPr/>
            </a:pPr>
            <a:r>
              <a:rPr lang="en-US" sz="2400" dirty="0">
                <a:latin typeface="Arial" charset="0"/>
                <a:ea typeface="+mn-ea"/>
                <a:cs typeface="+mn-cs"/>
              </a:rPr>
              <a:t>Psychotic symptoms more pronounced and disruptive than in other psychotic disorders</a:t>
            </a:r>
          </a:p>
        </p:txBody>
      </p:sp>
    </p:spTree>
    <p:extLst>
      <p:ext uri="{BB962C8B-B14F-4D97-AF65-F5344CB8AC3E}">
        <p14:creationId xmlns:p14="http://schemas.microsoft.com/office/powerpoint/2010/main" val="805096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1066800"/>
          </a:xfrm>
        </p:spPr>
        <p:txBody>
          <a:bodyPr>
            <a:normAutofit fontScale="90000"/>
          </a:bodyPr>
          <a:lstStyle/>
          <a:p>
            <a:pPr eaLnBrk="1" hangingPunct="1">
              <a:defRPr/>
            </a:pPr>
            <a:r>
              <a:rPr lang="en-US" dirty="0"/>
              <a:t>Etiology</a:t>
            </a:r>
            <a:br>
              <a:rPr lang="en-US" dirty="0"/>
            </a:br>
            <a:r>
              <a:rPr lang="en-US" sz="3200" i="1" dirty="0"/>
              <a:t>Continued</a:t>
            </a:r>
          </a:p>
        </p:txBody>
      </p:sp>
      <p:sp>
        <p:nvSpPr>
          <p:cNvPr id="3" name="Content Placeholder 2"/>
          <p:cNvSpPr>
            <a:spLocks noGrp="1"/>
          </p:cNvSpPr>
          <p:nvPr>
            <p:ph idx="4294967295"/>
          </p:nvPr>
        </p:nvSpPr>
        <p:spPr>
          <a:xfrm>
            <a:off x="501650" y="2463800"/>
            <a:ext cx="8229600" cy="4111625"/>
          </a:xfrm>
        </p:spPr>
        <p:txBody>
          <a:bodyPr/>
          <a:lstStyle/>
          <a:p>
            <a:pPr marL="228600" indent="-228600" eaLnBrk="1" fontAlgn="auto" hangingPunct="1">
              <a:lnSpc>
                <a:spcPct val="90000"/>
              </a:lnSpc>
              <a:spcBef>
                <a:spcPct val="10000"/>
              </a:spcBef>
              <a:spcAft>
                <a:spcPct val="10000"/>
              </a:spcAft>
              <a:buFontTx/>
              <a:buNone/>
              <a:defRPr/>
            </a:pPr>
            <a:r>
              <a:rPr lang="en-US" sz="2800" dirty="0"/>
              <a:t>Sociocultural</a:t>
            </a:r>
          </a:p>
          <a:p>
            <a:pPr marL="628650" lvl="1" indent="-228600" eaLnBrk="1" fontAlgn="auto" hangingPunct="1">
              <a:lnSpc>
                <a:spcPct val="150000"/>
              </a:lnSpc>
              <a:spcBef>
                <a:spcPct val="10000"/>
              </a:spcBef>
              <a:spcAft>
                <a:spcPct val="10000"/>
              </a:spcAft>
              <a:buFont typeface="Wingdings 2"/>
              <a:buChar char=""/>
              <a:defRPr/>
            </a:pPr>
            <a:r>
              <a:rPr lang="en-US" sz="2400" dirty="0"/>
              <a:t>Social and cultural norms	</a:t>
            </a:r>
          </a:p>
          <a:p>
            <a:pPr marL="628650" lvl="1" indent="-228600" eaLnBrk="1" fontAlgn="auto" hangingPunct="1">
              <a:lnSpc>
                <a:spcPct val="150000"/>
              </a:lnSpc>
              <a:spcBef>
                <a:spcPct val="10000"/>
              </a:spcBef>
              <a:spcAft>
                <a:spcPct val="10000"/>
              </a:spcAft>
              <a:buFont typeface="Wingdings 2"/>
              <a:buChar char=""/>
              <a:defRPr/>
            </a:pPr>
            <a:r>
              <a:rPr lang="en-US" sz="2400" dirty="0"/>
              <a:t>Socioeconomic stress</a:t>
            </a:r>
            <a:endParaRPr lang="en-US" sz="2600" dirty="0"/>
          </a:p>
          <a:p>
            <a:pPr eaLnBrk="1" hangingPunct="1">
              <a:buFont typeface="Arial" pitchFamily="34" charset="0"/>
              <a:buChar char="•"/>
              <a:defRPr/>
            </a:pPr>
            <a:endParaRPr lang="en-US" dirty="0"/>
          </a:p>
        </p:txBody>
      </p:sp>
    </p:spTree>
    <p:extLst>
      <p:ext uri="{BB962C8B-B14F-4D97-AF65-F5344CB8AC3E}">
        <p14:creationId xmlns:p14="http://schemas.microsoft.com/office/powerpoint/2010/main" val="287180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276225" y="228600"/>
            <a:ext cx="8591550" cy="1066800"/>
          </a:xfrm>
        </p:spPr>
        <p:txBody>
          <a:bodyPr/>
          <a:lstStyle/>
          <a:p>
            <a:pPr eaLnBrk="1" hangingPunct="1"/>
            <a:r>
              <a:rPr lang="en-US" dirty="0">
                <a:latin typeface="Candara" charset="0"/>
                <a:ea typeface="MS PGothic" charset="0"/>
              </a:rPr>
              <a:t>The Brain Reward Pathway</a:t>
            </a:r>
          </a:p>
        </p:txBody>
      </p:sp>
      <p:pic>
        <p:nvPicPr>
          <p:cNvPr id="58370" name="Content Placeholder 6" descr="brain1.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204913" y="1306513"/>
            <a:ext cx="7489825" cy="4905375"/>
          </a:xfrm>
        </p:spPr>
      </p:pic>
    </p:spTree>
    <p:extLst>
      <p:ext uri="{BB962C8B-B14F-4D97-AF65-F5344CB8AC3E}">
        <p14:creationId xmlns:p14="http://schemas.microsoft.com/office/powerpoint/2010/main" val="3278370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Three Potential States </a:t>
            </a:r>
          </a:p>
        </p:txBody>
      </p:sp>
      <p:sp>
        <p:nvSpPr>
          <p:cNvPr id="4" name="Slide Number Placeholder 3"/>
          <p:cNvSpPr>
            <a:spLocks noGrp="1"/>
          </p:cNvSpPr>
          <p:nvPr>
            <p:ph type="sldNum" sz="quarter" idx="12"/>
          </p:nvPr>
        </p:nvSpPr>
        <p:spPr/>
        <p:txBody>
          <a:bodyPr/>
          <a:lstStyle/>
          <a:p>
            <a:fld id="{264AC712-9929-49D4-BDED-AFF93096AAF2}" type="slidenum">
              <a:rPr lang="en-US" smtClean="0"/>
              <a:t>32</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3270" y="1729396"/>
            <a:ext cx="7797460" cy="4267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83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457200" y="103188"/>
            <a:ext cx="8229600" cy="887412"/>
          </a:xfrm>
        </p:spPr>
        <p:txBody>
          <a:bodyPr/>
          <a:lstStyle/>
          <a:p>
            <a:pPr eaLnBrk="1" hangingPunct="1"/>
            <a:r>
              <a:rPr lang="en-US" dirty="0">
                <a:solidFill>
                  <a:srgbClr val="A50021"/>
                </a:solidFill>
                <a:latin typeface="Arial" charset="0"/>
              </a:rPr>
              <a:t>Alcohol Intoxication</a:t>
            </a:r>
          </a:p>
        </p:txBody>
      </p:sp>
      <p:sp>
        <p:nvSpPr>
          <p:cNvPr id="12291" name="Rectangle 3"/>
          <p:cNvSpPr>
            <a:spLocks noGrp="1" noChangeArrowheads="1"/>
          </p:cNvSpPr>
          <p:nvPr>
            <p:ph idx="1"/>
          </p:nvPr>
        </p:nvSpPr>
        <p:spPr>
          <a:xfrm>
            <a:off x="457200" y="2032000"/>
            <a:ext cx="8458200" cy="4216399"/>
          </a:xfrm>
        </p:spPr>
        <p:txBody>
          <a:bodyPr>
            <a:normAutofit/>
          </a:bodyPr>
          <a:lstStyle/>
          <a:p>
            <a:pPr marL="228600" indent="-228600" eaLnBrk="1" hangingPunct="1">
              <a:lnSpc>
                <a:spcPct val="90000"/>
              </a:lnSpc>
              <a:buFontTx/>
              <a:buNone/>
              <a:tabLst>
                <a:tab pos="2628900" algn="l"/>
              </a:tabLst>
            </a:pPr>
            <a:r>
              <a:rPr lang="en-US" sz="2200" u="sng" dirty="0">
                <a:latin typeface="Arial" charset="0"/>
              </a:rPr>
              <a:t>BAL (mg %)</a:t>
            </a:r>
            <a:r>
              <a:rPr lang="en-US" sz="2200" dirty="0">
                <a:latin typeface="Arial" charset="0"/>
              </a:rPr>
              <a:t>	</a:t>
            </a:r>
            <a:r>
              <a:rPr lang="en-US" sz="2200" u="sng" dirty="0">
                <a:latin typeface="Arial" charset="0"/>
              </a:rPr>
              <a:t>Effect in Nontolerant Drinker</a:t>
            </a:r>
          </a:p>
          <a:p>
            <a:pPr marL="228600" indent="-228600" eaLnBrk="1" hangingPunct="1">
              <a:lnSpc>
                <a:spcPct val="90000"/>
              </a:lnSpc>
              <a:buFontTx/>
              <a:buNone/>
              <a:tabLst>
                <a:tab pos="2628900" algn="l"/>
              </a:tabLst>
            </a:pPr>
            <a:r>
              <a:rPr lang="en-US" sz="2200" dirty="0">
                <a:latin typeface="Arial" charset="0"/>
              </a:rPr>
              <a:t> </a:t>
            </a:r>
            <a:r>
              <a:rPr lang="en-US" sz="2200" b="0" dirty="0">
                <a:latin typeface="Arial" charset="0"/>
              </a:rPr>
              <a:t> </a:t>
            </a:r>
            <a:r>
              <a:rPr lang="en-US" sz="2200" b="0" dirty="0"/>
              <a:t>.01-.06 </a:t>
            </a:r>
            <a:r>
              <a:rPr lang="en-US" sz="2200" b="0" dirty="0">
                <a:latin typeface="Arial" charset="0"/>
              </a:rPr>
              <a:t>	Change in mood, behavior, and impaired	judgment</a:t>
            </a:r>
          </a:p>
          <a:p>
            <a:pPr marL="228600" indent="-228600" eaLnBrk="1" hangingPunct="1">
              <a:lnSpc>
                <a:spcPct val="90000"/>
              </a:lnSpc>
              <a:buFontTx/>
              <a:buNone/>
              <a:tabLst>
                <a:tab pos="2628900" algn="l"/>
              </a:tabLst>
            </a:pPr>
            <a:r>
              <a:rPr lang="en-US" sz="2200" b="0" dirty="0"/>
              <a:t>  .06-.10	Loss of inhibition, extroversion, depth	perception impaired, reasoning impaired</a:t>
            </a:r>
            <a:endParaRPr lang="en-US" sz="2200" b="0" dirty="0">
              <a:latin typeface="Arial" charset="0"/>
            </a:endParaRPr>
          </a:p>
          <a:p>
            <a:pPr marL="228600" indent="-228600" eaLnBrk="1" hangingPunct="1">
              <a:lnSpc>
                <a:spcPct val="90000"/>
              </a:lnSpc>
              <a:buFontTx/>
              <a:buNone/>
              <a:tabLst>
                <a:tab pos="2628900" algn="l"/>
              </a:tabLst>
            </a:pPr>
            <a:r>
              <a:rPr lang="en-US" sz="2200" b="0" dirty="0">
                <a:latin typeface="Arial" charset="0"/>
              </a:rPr>
              <a:t>  </a:t>
            </a:r>
            <a:r>
              <a:rPr lang="en-US" sz="2200" b="0" dirty="0"/>
              <a:t>.11-.20</a:t>
            </a:r>
            <a:r>
              <a:rPr lang="en-US" sz="2200" b="0" dirty="0">
                <a:latin typeface="Arial" charset="0"/>
              </a:rPr>
              <a:t>	Staggering, ataxia, emotional lability, reaction 	time/speech impaired</a:t>
            </a:r>
          </a:p>
          <a:p>
            <a:pPr marL="228600" indent="-228600" eaLnBrk="1" hangingPunct="1">
              <a:lnSpc>
                <a:spcPct val="90000"/>
              </a:lnSpc>
              <a:buNone/>
              <a:tabLst>
                <a:tab pos="2628900" algn="l"/>
              </a:tabLst>
            </a:pPr>
            <a:r>
              <a:rPr lang="en-US" sz="2200" b="0" dirty="0"/>
              <a:t>  .21-.29	Stupor, blackouts, motor skills impaired</a:t>
            </a:r>
          </a:p>
          <a:p>
            <a:pPr marL="228600" indent="-228600" eaLnBrk="1" hangingPunct="1">
              <a:lnSpc>
                <a:spcPct val="90000"/>
              </a:lnSpc>
              <a:buFontTx/>
              <a:buNone/>
              <a:tabLst>
                <a:tab pos="2628900" algn="l"/>
              </a:tabLst>
            </a:pPr>
            <a:r>
              <a:rPr lang="en-US" sz="2200" b="0" dirty="0"/>
              <a:t>  .30-.39	Severe depression, unconsciousness, breathing 	and heart rate impaired</a:t>
            </a:r>
          </a:p>
          <a:p>
            <a:pPr marL="228600" indent="-228600" eaLnBrk="1" hangingPunct="1">
              <a:lnSpc>
                <a:spcPct val="90000"/>
              </a:lnSpc>
              <a:buFontTx/>
              <a:buNone/>
              <a:tabLst>
                <a:tab pos="2628900" algn="l"/>
              </a:tabLst>
            </a:pPr>
            <a:r>
              <a:rPr lang="en-US" sz="2200" b="0" dirty="0">
                <a:latin typeface="Arial" charset="0"/>
              </a:rPr>
              <a:t>	</a:t>
            </a:r>
            <a:r>
              <a:rPr lang="en-US" sz="2200" b="0" dirty="0"/>
              <a:t>0.40 	Coma</a:t>
            </a:r>
          </a:p>
          <a:p>
            <a:pPr marL="228600" indent="-228600" eaLnBrk="1" hangingPunct="1">
              <a:lnSpc>
                <a:spcPct val="90000"/>
              </a:lnSpc>
              <a:buFontTx/>
              <a:buNone/>
              <a:tabLst>
                <a:tab pos="2628900" algn="l"/>
              </a:tabLst>
            </a:pPr>
            <a:r>
              <a:rPr lang="en-US" sz="2200" b="0" dirty="0">
                <a:latin typeface="Arial" charset="0"/>
              </a:rPr>
              <a:t>    0.50	Death from respiratory depression</a:t>
            </a:r>
          </a:p>
        </p:txBody>
      </p:sp>
      <p:sp>
        <p:nvSpPr>
          <p:cNvPr id="7172" name="Slide Number Placeholder 4"/>
          <p:cNvSpPr>
            <a:spLocks noGrp="1"/>
          </p:cNvSpPr>
          <p:nvPr>
            <p:ph type="sldNum" sz="quarter" idx="10"/>
          </p:nvPr>
        </p:nvSpPr>
        <p:spPr>
          <a:xfrm>
            <a:off x="7620000" y="6477000"/>
            <a:ext cx="1423988" cy="3381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8D6B74-F4BD-2844-844A-38F818DD39B0}" type="slidenum">
              <a:rPr lang="en-US"/>
              <a:pPr eaLnBrk="1" hangingPunct="1"/>
              <a:t>33</a:t>
            </a:fld>
            <a:endParaRPr lang="en-US" dirty="0"/>
          </a:p>
        </p:txBody>
      </p:sp>
    </p:spTree>
    <p:extLst>
      <p:ext uri="{BB962C8B-B14F-4D97-AF65-F5344CB8AC3E}">
        <p14:creationId xmlns:p14="http://schemas.microsoft.com/office/powerpoint/2010/main" val="1370953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457200" y="60325"/>
            <a:ext cx="8229600" cy="1143000"/>
          </a:xfrm>
        </p:spPr>
        <p:txBody>
          <a:bodyPr/>
          <a:lstStyle/>
          <a:p>
            <a:pPr eaLnBrk="1" hangingPunct="1">
              <a:lnSpc>
                <a:spcPct val="90000"/>
              </a:lnSpc>
            </a:pPr>
            <a:r>
              <a:rPr lang="en-US" sz="3600" dirty="0">
                <a:solidFill>
                  <a:srgbClr val="A50021"/>
                </a:solidFill>
                <a:latin typeface="Arial" charset="0"/>
              </a:rPr>
              <a:t>Alcohol Withdrawal vs. </a:t>
            </a:r>
            <a:br>
              <a:rPr lang="en-US" sz="3600" dirty="0">
                <a:solidFill>
                  <a:srgbClr val="A50021"/>
                </a:solidFill>
                <a:latin typeface="Arial" charset="0"/>
              </a:rPr>
            </a:br>
            <a:r>
              <a:rPr lang="en-US" sz="3600" dirty="0">
                <a:solidFill>
                  <a:srgbClr val="A50021"/>
                </a:solidFill>
                <a:latin typeface="Arial" charset="0"/>
              </a:rPr>
              <a:t>Alcohol Withdrawal Delirium</a:t>
            </a:r>
          </a:p>
        </p:txBody>
      </p:sp>
      <p:sp>
        <p:nvSpPr>
          <p:cNvPr id="569347" name="Rectangle 3"/>
          <p:cNvSpPr>
            <a:spLocks noGrp="1" noChangeArrowheads="1"/>
          </p:cNvSpPr>
          <p:nvPr>
            <p:ph idx="1"/>
          </p:nvPr>
        </p:nvSpPr>
        <p:spPr>
          <a:xfrm>
            <a:off x="457200" y="2082799"/>
            <a:ext cx="8499475" cy="4443767"/>
          </a:xfrm>
        </p:spPr>
        <p:txBody>
          <a:bodyPr>
            <a:normAutofit lnSpcReduction="10000"/>
          </a:bodyPr>
          <a:lstStyle/>
          <a:p>
            <a:pPr marL="225425" indent="-225425" eaLnBrk="1" hangingPunct="1">
              <a:spcBef>
                <a:spcPct val="15000"/>
              </a:spcBef>
              <a:spcAft>
                <a:spcPct val="15000"/>
              </a:spcAft>
              <a:buFontTx/>
              <a:buNone/>
            </a:pPr>
            <a:r>
              <a:rPr lang="en-US" sz="2400" dirty="0">
                <a:latin typeface="Arial" charset="0"/>
              </a:rPr>
              <a:t>Withdrawal</a:t>
            </a:r>
          </a:p>
          <a:p>
            <a:pPr marL="225425" indent="-225425" eaLnBrk="1" hangingPunct="1">
              <a:spcBef>
                <a:spcPct val="15000"/>
              </a:spcBef>
              <a:spcAft>
                <a:spcPct val="15000"/>
              </a:spcAft>
              <a:buFont typeface="Wingdings 2" charset="0"/>
              <a:buChar char=""/>
            </a:pPr>
            <a:r>
              <a:rPr lang="en-US" sz="2400" dirty="0">
                <a:latin typeface="Arial" charset="0"/>
              </a:rPr>
              <a:t>Early signs a few hours after decreasing alcohol</a:t>
            </a:r>
          </a:p>
          <a:p>
            <a:pPr marL="225425" indent="-225425" eaLnBrk="1" hangingPunct="1">
              <a:spcBef>
                <a:spcPct val="15000"/>
              </a:spcBef>
              <a:spcAft>
                <a:spcPct val="15000"/>
              </a:spcAft>
              <a:buFont typeface="Wingdings 2" charset="0"/>
              <a:buChar char=""/>
            </a:pPr>
            <a:r>
              <a:rPr lang="en-US" sz="2400" dirty="0">
                <a:latin typeface="Arial" charset="0"/>
              </a:rPr>
              <a:t>Signs peak after 24 to 48 hours then rapidly disappear</a:t>
            </a:r>
          </a:p>
          <a:p>
            <a:pPr marL="225425" indent="-225425" eaLnBrk="1" hangingPunct="1">
              <a:spcBef>
                <a:spcPct val="15000"/>
              </a:spcBef>
              <a:spcAft>
                <a:spcPct val="15000"/>
              </a:spcAft>
              <a:buFont typeface="Wingdings 2" charset="0"/>
              <a:buChar char=""/>
            </a:pPr>
            <a:r>
              <a:rPr lang="en-US" sz="2400" dirty="0">
                <a:latin typeface="Arial" charset="0"/>
              </a:rPr>
              <a:t>Signs and symptoms</a:t>
            </a:r>
          </a:p>
          <a:p>
            <a:pPr marL="639763" lvl="1" indent="-236538" eaLnBrk="1" hangingPunct="1">
              <a:spcBef>
                <a:spcPct val="15000"/>
              </a:spcBef>
              <a:spcAft>
                <a:spcPct val="15000"/>
              </a:spcAft>
              <a:buFont typeface="Verdana" charset="0"/>
              <a:buChar char="◦"/>
            </a:pPr>
            <a:r>
              <a:rPr lang="en-US" sz="2000" dirty="0">
                <a:latin typeface="Arial" charset="0"/>
              </a:rPr>
              <a:t>Nausea/vomiting</a:t>
            </a:r>
          </a:p>
          <a:p>
            <a:pPr marL="639763" lvl="1" indent="-236538" eaLnBrk="1" hangingPunct="1">
              <a:spcBef>
                <a:spcPct val="15000"/>
              </a:spcBef>
              <a:spcAft>
                <a:spcPct val="15000"/>
              </a:spcAft>
              <a:buFont typeface="Verdana" charset="0"/>
              <a:buChar char="◦"/>
            </a:pPr>
            <a:r>
              <a:rPr lang="en-US" sz="2000" dirty="0">
                <a:latin typeface="Arial" charset="0"/>
              </a:rPr>
              <a:t>Diaphoresis </a:t>
            </a:r>
          </a:p>
          <a:p>
            <a:pPr marL="639763" lvl="1" indent="-236538" eaLnBrk="1" hangingPunct="1">
              <a:spcBef>
                <a:spcPct val="15000"/>
              </a:spcBef>
              <a:spcAft>
                <a:spcPct val="15000"/>
              </a:spcAft>
              <a:buFont typeface="Verdana" charset="0"/>
              <a:buChar char="◦"/>
            </a:pPr>
            <a:r>
              <a:rPr lang="en-US" sz="2000" dirty="0">
                <a:latin typeface="Arial" charset="0"/>
              </a:rPr>
              <a:t>Hyperalertness, insomnia</a:t>
            </a:r>
          </a:p>
          <a:p>
            <a:pPr marL="639763" lvl="1" indent="-236538" eaLnBrk="1" hangingPunct="1">
              <a:spcBef>
                <a:spcPct val="15000"/>
              </a:spcBef>
              <a:spcAft>
                <a:spcPct val="15000"/>
              </a:spcAft>
              <a:buFont typeface="Verdana" charset="0"/>
              <a:buChar char="◦"/>
            </a:pPr>
            <a:r>
              <a:rPr lang="en-US" sz="2000" dirty="0">
                <a:latin typeface="Arial" charset="0"/>
              </a:rPr>
              <a:t>Tremor and jerky movements</a:t>
            </a:r>
          </a:p>
          <a:p>
            <a:pPr marL="639763" lvl="1" indent="-236538" eaLnBrk="1" hangingPunct="1">
              <a:spcBef>
                <a:spcPct val="15000"/>
              </a:spcBef>
              <a:spcAft>
                <a:spcPct val="15000"/>
              </a:spcAft>
              <a:buFont typeface="Verdana" charset="0"/>
              <a:buChar char="◦"/>
            </a:pPr>
            <a:r>
              <a:rPr lang="en-US" sz="2000" dirty="0">
                <a:latin typeface="Arial" charset="0"/>
              </a:rPr>
              <a:t>Irritability, anxiety</a:t>
            </a:r>
          </a:p>
          <a:p>
            <a:pPr marL="639763" lvl="1" indent="-236538" eaLnBrk="1" hangingPunct="1">
              <a:spcBef>
                <a:spcPct val="15000"/>
              </a:spcBef>
              <a:spcAft>
                <a:spcPct val="15000"/>
              </a:spcAft>
              <a:buFont typeface="Verdana" charset="0"/>
              <a:buChar char="◦"/>
            </a:pPr>
            <a:r>
              <a:rPr lang="en-US" sz="2000" dirty="0">
                <a:latin typeface="Arial" charset="0"/>
              </a:rPr>
              <a:t>Easily startled</a:t>
            </a:r>
          </a:p>
          <a:p>
            <a:pPr marL="639763" lvl="1" indent="-236538" eaLnBrk="1" hangingPunct="1">
              <a:spcBef>
                <a:spcPct val="15000"/>
              </a:spcBef>
              <a:spcAft>
                <a:spcPct val="15000"/>
              </a:spcAft>
              <a:buFont typeface="Verdana" charset="0"/>
              <a:buChar char="◦"/>
            </a:pPr>
            <a:r>
              <a:rPr lang="en-US" sz="2000" dirty="0">
                <a:latin typeface="Arial" charset="0"/>
              </a:rPr>
              <a:t>"Shaking inside"</a:t>
            </a:r>
          </a:p>
        </p:txBody>
      </p:sp>
      <p:sp>
        <p:nvSpPr>
          <p:cNvPr id="922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28F137B-3A19-794A-972C-1B37BFD90702}" type="slidenum">
              <a:rPr lang="en-US"/>
              <a:pPr eaLnBrk="1" hangingPunct="1"/>
              <a:t>34</a:t>
            </a:fld>
            <a:endParaRPr lang="en-US" dirty="0"/>
          </a:p>
        </p:txBody>
      </p:sp>
    </p:spTree>
    <p:extLst>
      <p:ext uri="{BB962C8B-B14F-4D97-AF65-F5344CB8AC3E}">
        <p14:creationId xmlns:p14="http://schemas.microsoft.com/office/powerpoint/2010/main" val="254439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457200" y="131762"/>
            <a:ext cx="8229600" cy="1773237"/>
          </a:xfrm>
        </p:spPr>
        <p:txBody>
          <a:bodyPr/>
          <a:lstStyle/>
          <a:p>
            <a:pPr eaLnBrk="1" hangingPunct="1">
              <a:lnSpc>
                <a:spcPct val="90000"/>
              </a:lnSpc>
            </a:pPr>
            <a:r>
              <a:rPr lang="en-US" sz="3600" dirty="0">
                <a:solidFill>
                  <a:srgbClr val="A50021"/>
                </a:solidFill>
                <a:latin typeface="Arial" charset="0"/>
              </a:rPr>
              <a:t>Alcohol Withdrawal vs. </a:t>
            </a:r>
            <a:br>
              <a:rPr lang="en-US" sz="3600" dirty="0">
                <a:solidFill>
                  <a:srgbClr val="A50021"/>
                </a:solidFill>
                <a:latin typeface="Arial" charset="0"/>
              </a:rPr>
            </a:br>
            <a:r>
              <a:rPr lang="en-US" sz="3600" dirty="0">
                <a:solidFill>
                  <a:srgbClr val="A50021"/>
                </a:solidFill>
                <a:latin typeface="Arial" charset="0"/>
              </a:rPr>
              <a:t>Alcohol Withdrawal Delirium</a:t>
            </a:r>
            <a:r>
              <a:rPr lang="en-US" dirty="0">
                <a:solidFill>
                  <a:srgbClr val="A50021"/>
                </a:solidFill>
                <a:latin typeface="Arial" charset="0"/>
              </a:rPr>
              <a:t> </a:t>
            </a:r>
            <a:br>
              <a:rPr lang="en-US" dirty="0">
                <a:solidFill>
                  <a:srgbClr val="A50021"/>
                </a:solidFill>
                <a:latin typeface="Arial" charset="0"/>
              </a:rPr>
            </a:br>
            <a:r>
              <a:rPr lang="en-US" sz="2800" dirty="0">
                <a:solidFill>
                  <a:srgbClr val="A50021"/>
                </a:solidFill>
                <a:latin typeface="Arial" charset="0"/>
              </a:rPr>
              <a:t>(C</a:t>
            </a:r>
            <a:r>
              <a:rPr lang="en-US" sz="2800" i="1" dirty="0">
                <a:solidFill>
                  <a:srgbClr val="A50021"/>
                </a:solidFill>
                <a:latin typeface="Arial" charset="0"/>
              </a:rPr>
              <a:t>ontinued)</a:t>
            </a:r>
          </a:p>
        </p:txBody>
      </p:sp>
      <p:sp>
        <p:nvSpPr>
          <p:cNvPr id="17411" name="Rectangle 3"/>
          <p:cNvSpPr>
            <a:spLocks noGrp="1" noChangeArrowheads="1"/>
          </p:cNvSpPr>
          <p:nvPr>
            <p:ph idx="1"/>
          </p:nvPr>
        </p:nvSpPr>
        <p:spPr>
          <a:xfrm>
            <a:off x="957263" y="2311399"/>
            <a:ext cx="7165975" cy="3971925"/>
          </a:xfrm>
        </p:spPr>
        <p:txBody>
          <a:bodyPr/>
          <a:lstStyle/>
          <a:p>
            <a:pPr eaLnBrk="1" hangingPunct="1">
              <a:lnSpc>
                <a:spcPct val="90000"/>
              </a:lnSpc>
              <a:spcBef>
                <a:spcPct val="20000"/>
              </a:spcBef>
              <a:spcAft>
                <a:spcPct val="20000"/>
              </a:spcAft>
            </a:pPr>
            <a:r>
              <a:rPr lang="en-US" dirty="0">
                <a:latin typeface="Arial" charset="0"/>
              </a:rPr>
              <a:t>Withdrawal delirium</a:t>
            </a:r>
          </a:p>
          <a:p>
            <a:pPr eaLnBrk="1" hangingPunct="1">
              <a:lnSpc>
                <a:spcPct val="90000"/>
              </a:lnSpc>
              <a:spcBef>
                <a:spcPct val="20000"/>
              </a:spcBef>
              <a:spcAft>
                <a:spcPct val="20000"/>
              </a:spcAft>
            </a:pPr>
            <a:r>
              <a:rPr lang="en-US" dirty="0">
                <a:latin typeface="Arial" charset="0"/>
              </a:rPr>
              <a:t>A medical emergency that can result in death (10% mortality)</a:t>
            </a:r>
          </a:p>
          <a:p>
            <a:pPr lvl="1" eaLnBrk="1" hangingPunct="1">
              <a:lnSpc>
                <a:spcPct val="90000"/>
              </a:lnSpc>
              <a:spcBef>
                <a:spcPct val="20000"/>
              </a:spcBef>
              <a:spcAft>
                <a:spcPct val="20000"/>
              </a:spcAft>
            </a:pPr>
            <a:r>
              <a:rPr lang="en-US" dirty="0">
                <a:latin typeface="Arial" charset="0"/>
              </a:rPr>
              <a:t>Sepsis, MI, fat embolism, peripheral vascular collapse, electrolyte imbalance, aspiration pneumonia, suicide</a:t>
            </a:r>
          </a:p>
          <a:p>
            <a:pPr eaLnBrk="1" hangingPunct="1">
              <a:lnSpc>
                <a:spcPct val="90000"/>
              </a:lnSpc>
              <a:spcBef>
                <a:spcPct val="20000"/>
              </a:spcBef>
              <a:spcAft>
                <a:spcPct val="20000"/>
              </a:spcAft>
            </a:pPr>
            <a:r>
              <a:rPr lang="en-US" dirty="0">
                <a:latin typeface="Arial" charset="0"/>
              </a:rPr>
              <a:t>Delirium peaks at 2 to 3 days after cessation of alcohol and lasts 2 to 3 days</a:t>
            </a:r>
          </a:p>
        </p:txBody>
      </p:sp>
      <p:sp>
        <p:nvSpPr>
          <p:cNvPr id="10244"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76CEF2-C0FC-E84F-A883-A6F400C7EFE2}" type="slidenum">
              <a:rPr lang="en-US"/>
              <a:pPr eaLnBrk="1" hangingPunct="1"/>
              <a:t>35</a:t>
            </a:fld>
            <a:endParaRPr lang="en-US" dirty="0"/>
          </a:p>
        </p:txBody>
      </p:sp>
    </p:spTree>
    <p:extLst>
      <p:ext uri="{BB962C8B-B14F-4D97-AF65-F5344CB8AC3E}">
        <p14:creationId xmlns:p14="http://schemas.microsoft.com/office/powerpoint/2010/main" val="7726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a:xfrm>
            <a:off x="688490" y="0"/>
            <a:ext cx="7756263" cy="2082800"/>
          </a:xfrm>
        </p:spPr>
        <p:txBody>
          <a:bodyPr>
            <a:normAutofit/>
          </a:bodyPr>
          <a:lstStyle/>
          <a:p>
            <a:pPr eaLnBrk="1" fontAlgn="auto" hangingPunct="1">
              <a:spcAft>
                <a:spcPts val="0"/>
              </a:spcAft>
              <a:defRPr/>
            </a:pPr>
            <a:r>
              <a:rPr lang="en-US" sz="4000" dirty="0">
                <a:solidFill>
                  <a:srgbClr val="A50021"/>
                </a:solidFill>
                <a:ea typeface="+mj-ea"/>
              </a:rPr>
              <a:t>Alcohol Withdrawal Delirium</a:t>
            </a:r>
            <a:br>
              <a:rPr lang="en-US" sz="4000" dirty="0">
                <a:solidFill>
                  <a:srgbClr val="A50021"/>
                </a:solidFill>
                <a:ea typeface="+mj-ea"/>
              </a:rPr>
            </a:br>
            <a:r>
              <a:rPr lang="en-US" sz="3200" dirty="0">
                <a:solidFill>
                  <a:srgbClr val="A50021"/>
                </a:solidFill>
              </a:rPr>
              <a:t>(</a:t>
            </a:r>
            <a:r>
              <a:rPr lang="en-US" sz="3200" i="1" dirty="0">
                <a:solidFill>
                  <a:srgbClr val="A50021"/>
                </a:solidFill>
              </a:rPr>
              <a:t>continued)</a:t>
            </a:r>
            <a:endParaRPr lang="en-US" sz="3200" dirty="0">
              <a:solidFill>
                <a:srgbClr val="A50021"/>
              </a:solidFill>
            </a:endParaRPr>
          </a:p>
        </p:txBody>
      </p:sp>
      <p:sp>
        <p:nvSpPr>
          <p:cNvPr id="808963" name="Rectangle 3"/>
          <p:cNvSpPr>
            <a:spLocks noGrp="1" noChangeArrowheads="1"/>
          </p:cNvSpPr>
          <p:nvPr>
            <p:ph idx="1"/>
          </p:nvPr>
        </p:nvSpPr>
        <p:spPr>
          <a:xfrm>
            <a:off x="501650" y="2286000"/>
            <a:ext cx="8229600" cy="4343400"/>
          </a:xfrm>
        </p:spPr>
        <p:txBody>
          <a:bodyPr>
            <a:normAutofit lnSpcReduction="10000"/>
          </a:bodyPr>
          <a:lstStyle/>
          <a:p>
            <a:pPr marL="365125" indent="-282575" eaLnBrk="1" hangingPunct="1">
              <a:lnSpc>
                <a:spcPct val="70000"/>
              </a:lnSpc>
              <a:spcBef>
                <a:spcPct val="20000"/>
              </a:spcBef>
              <a:spcAft>
                <a:spcPct val="20000"/>
              </a:spcAft>
              <a:buFont typeface="Wingdings 2" charset="0"/>
              <a:buChar char=""/>
            </a:pPr>
            <a:r>
              <a:rPr lang="en-US" sz="3000" dirty="0">
                <a:latin typeface="Arial" charset="0"/>
              </a:rPr>
              <a:t>Signs and symptoms:</a:t>
            </a:r>
          </a:p>
          <a:p>
            <a:pPr marL="639763" lvl="1" indent="-236538" eaLnBrk="1" hangingPunct="1">
              <a:lnSpc>
                <a:spcPct val="70000"/>
              </a:lnSpc>
              <a:spcBef>
                <a:spcPct val="20000"/>
              </a:spcBef>
              <a:spcAft>
                <a:spcPct val="20000"/>
              </a:spcAft>
              <a:buFont typeface="Verdana" charset="0"/>
              <a:buChar char="◦"/>
            </a:pPr>
            <a:r>
              <a:rPr lang="en-US" sz="2600" dirty="0">
                <a:latin typeface="Arial" charset="0"/>
              </a:rPr>
              <a:t>Tachycardia, diaphoresis, elevated blood pressure</a:t>
            </a:r>
          </a:p>
          <a:p>
            <a:pPr marL="639763" lvl="1" indent="-236538" eaLnBrk="1" hangingPunct="1">
              <a:lnSpc>
                <a:spcPct val="70000"/>
              </a:lnSpc>
              <a:spcBef>
                <a:spcPct val="20000"/>
              </a:spcBef>
              <a:spcAft>
                <a:spcPct val="20000"/>
              </a:spcAft>
              <a:buFont typeface="Verdana" charset="0"/>
              <a:buChar char="◦"/>
            </a:pPr>
            <a:r>
              <a:rPr lang="en-US" sz="2600" dirty="0">
                <a:latin typeface="Arial" charset="0"/>
              </a:rPr>
              <a:t>Disorientation and clouding of consciousness</a:t>
            </a:r>
          </a:p>
          <a:p>
            <a:pPr marL="639763" lvl="1" indent="-236538" eaLnBrk="1" hangingPunct="1">
              <a:lnSpc>
                <a:spcPct val="70000"/>
              </a:lnSpc>
              <a:spcBef>
                <a:spcPct val="20000"/>
              </a:spcBef>
              <a:spcAft>
                <a:spcPct val="20000"/>
              </a:spcAft>
              <a:buFont typeface="Verdana" charset="0"/>
              <a:buChar char="◦"/>
            </a:pPr>
            <a:r>
              <a:rPr lang="en-US" sz="2600" dirty="0">
                <a:latin typeface="Arial" charset="0"/>
              </a:rPr>
              <a:t>Visual or tactile hallucinations</a:t>
            </a:r>
          </a:p>
          <a:p>
            <a:pPr marL="639763" lvl="1" indent="-236538" eaLnBrk="1" hangingPunct="1">
              <a:lnSpc>
                <a:spcPct val="70000"/>
              </a:lnSpc>
              <a:spcBef>
                <a:spcPct val="20000"/>
              </a:spcBef>
              <a:spcAft>
                <a:spcPct val="20000"/>
              </a:spcAft>
              <a:buFont typeface="Verdana" charset="0"/>
              <a:buChar char="◦"/>
            </a:pPr>
            <a:r>
              <a:rPr lang="en-US" sz="2600" dirty="0">
                <a:latin typeface="Arial" charset="0"/>
              </a:rPr>
              <a:t>Hyperexcitability to lethargy</a:t>
            </a:r>
          </a:p>
          <a:p>
            <a:pPr marL="639763" lvl="1" indent="-236538" eaLnBrk="1" hangingPunct="1">
              <a:lnSpc>
                <a:spcPct val="70000"/>
              </a:lnSpc>
              <a:spcBef>
                <a:spcPct val="20000"/>
              </a:spcBef>
              <a:spcAft>
                <a:spcPct val="20000"/>
              </a:spcAft>
              <a:buFont typeface="Verdana" charset="0"/>
              <a:buChar char="◦"/>
            </a:pPr>
            <a:r>
              <a:rPr lang="en-US" sz="2600" dirty="0">
                <a:latin typeface="Arial" charset="0"/>
              </a:rPr>
              <a:t>Paranoid delusions, illusions, agitation</a:t>
            </a:r>
          </a:p>
          <a:p>
            <a:pPr marL="639763" lvl="1" indent="-236538" eaLnBrk="1" hangingPunct="1">
              <a:lnSpc>
                <a:spcPct val="70000"/>
              </a:lnSpc>
              <a:spcBef>
                <a:spcPct val="20000"/>
              </a:spcBef>
              <a:spcAft>
                <a:spcPct val="20000"/>
              </a:spcAft>
              <a:buFont typeface="Verdana" charset="0"/>
              <a:buChar char="◦"/>
            </a:pPr>
            <a:r>
              <a:rPr lang="en-US" sz="2600" dirty="0">
                <a:latin typeface="Arial" charset="0"/>
              </a:rPr>
              <a:t>Fever (100° F to 103° F)</a:t>
            </a:r>
          </a:p>
          <a:p>
            <a:pPr marL="639763" lvl="1" indent="-236538" eaLnBrk="1" hangingPunct="1">
              <a:lnSpc>
                <a:spcPct val="70000"/>
              </a:lnSpc>
              <a:spcBef>
                <a:spcPct val="20000"/>
              </a:spcBef>
              <a:spcAft>
                <a:spcPct val="20000"/>
              </a:spcAft>
              <a:buFont typeface="Verdana" charset="0"/>
              <a:buChar char="◦"/>
            </a:pPr>
            <a:r>
              <a:rPr lang="en-US" sz="2600" dirty="0">
                <a:latin typeface="Arial" charset="0"/>
              </a:rPr>
              <a:t>Grand Mal seizures</a:t>
            </a:r>
          </a:p>
          <a:p>
            <a:pPr marL="365125" indent="-282575" eaLnBrk="1" hangingPunct="1">
              <a:lnSpc>
                <a:spcPct val="75000"/>
              </a:lnSpc>
              <a:spcBef>
                <a:spcPct val="15000"/>
              </a:spcBef>
              <a:spcAft>
                <a:spcPct val="15000"/>
              </a:spcAft>
              <a:buFont typeface="Wingdings 2" charset="0"/>
              <a:buChar char=""/>
            </a:pPr>
            <a:r>
              <a:rPr lang="en-US" sz="2800" dirty="0">
                <a:latin typeface="Arial" charset="0"/>
              </a:rPr>
              <a:t>To reduce patient's anxiety</a:t>
            </a:r>
          </a:p>
          <a:p>
            <a:pPr marL="639763" lvl="1" indent="-236538" eaLnBrk="1" hangingPunct="1">
              <a:lnSpc>
                <a:spcPct val="75000"/>
              </a:lnSpc>
              <a:spcBef>
                <a:spcPct val="15000"/>
              </a:spcBef>
              <a:spcAft>
                <a:spcPct val="15000"/>
              </a:spcAft>
              <a:buFont typeface="Verdana" charset="0"/>
              <a:buChar char="◦"/>
            </a:pPr>
            <a:r>
              <a:rPr lang="en-US" sz="2400" dirty="0">
                <a:latin typeface="Arial" charset="0"/>
              </a:rPr>
              <a:t>Orient to time and place</a:t>
            </a:r>
          </a:p>
          <a:p>
            <a:pPr marL="639763" lvl="1" indent="-236538" eaLnBrk="1" hangingPunct="1">
              <a:lnSpc>
                <a:spcPct val="75000"/>
              </a:lnSpc>
              <a:spcBef>
                <a:spcPct val="15000"/>
              </a:spcBef>
              <a:spcAft>
                <a:spcPct val="15000"/>
              </a:spcAft>
              <a:buFont typeface="Verdana" charset="0"/>
              <a:buChar char="◦"/>
            </a:pPr>
            <a:r>
              <a:rPr lang="en-US" sz="2400" dirty="0">
                <a:latin typeface="Arial" charset="0"/>
              </a:rPr>
              <a:t>Clarify illusions to reduce patient's terror</a:t>
            </a:r>
          </a:p>
          <a:p>
            <a:pPr marL="639763" lvl="1" indent="-236538" eaLnBrk="1" hangingPunct="1">
              <a:lnSpc>
                <a:spcPct val="70000"/>
              </a:lnSpc>
              <a:spcBef>
                <a:spcPct val="20000"/>
              </a:spcBef>
              <a:spcAft>
                <a:spcPct val="20000"/>
              </a:spcAft>
              <a:buFont typeface="Verdana" charset="0"/>
              <a:buChar char="◦"/>
            </a:pPr>
            <a:endParaRPr lang="en-US" sz="2600" dirty="0">
              <a:latin typeface="Arial" charset="0"/>
            </a:endParaRPr>
          </a:p>
        </p:txBody>
      </p:sp>
      <p:sp>
        <p:nvSpPr>
          <p:cNvPr id="1126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20C191A-EF80-8E4D-B0E9-425C827403DA}" type="slidenum">
              <a:rPr lang="en-US"/>
              <a:pPr eaLnBrk="1" hangingPunct="1"/>
              <a:t>36</a:t>
            </a:fld>
            <a:endParaRPr lang="en-US" dirty="0"/>
          </a:p>
        </p:txBody>
      </p:sp>
    </p:spTree>
    <p:extLst>
      <p:ext uri="{BB962C8B-B14F-4D97-AF65-F5344CB8AC3E}">
        <p14:creationId xmlns:p14="http://schemas.microsoft.com/office/powerpoint/2010/main" val="1317978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a:xfrm>
            <a:off x="688490" y="177800"/>
            <a:ext cx="7756263" cy="1701800"/>
          </a:xfrm>
        </p:spPr>
        <p:txBody>
          <a:bodyPr/>
          <a:lstStyle/>
          <a:p>
            <a:pPr eaLnBrk="1" hangingPunct="1"/>
            <a:r>
              <a:rPr lang="en-US" sz="4000" dirty="0">
                <a:solidFill>
                  <a:srgbClr val="A50021"/>
                </a:solidFill>
                <a:latin typeface="Arial" charset="0"/>
              </a:rPr>
              <a:t>Wernicke-</a:t>
            </a:r>
            <a:r>
              <a:rPr lang="en-US" sz="4000" dirty="0" err="1">
                <a:solidFill>
                  <a:srgbClr val="A50021"/>
                </a:solidFill>
                <a:latin typeface="Arial" charset="0"/>
              </a:rPr>
              <a:t>Korsakoff</a:t>
            </a:r>
            <a:r>
              <a:rPr lang="en-US" sz="4000" dirty="0">
                <a:solidFill>
                  <a:srgbClr val="A50021"/>
                </a:solidFill>
                <a:latin typeface="Arial" charset="0"/>
              </a:rPr>
              <a:t> Syndrome (Alcohol Amnestic disorder)</a:t>
            </a:r>
          </a:p>
        </p:txBody>
      </p:sp>
      <p:sp>
        <p:nvSpPr>
          <p:cNvPr id="14339" name="Rectangle 3"/>
          <p:cNvSpPr>
            <a:spLocks noGrp="1" noChangeArrowheads="1"/>
          </p:cNvSpPr>
          <p:nvPr>
            <p:ph idx="1"/>
          </p:nvPr>
        </p:nvSpPr>
        <p:spPr/>
        <p:txBody>
          <a:bodyPr/>
          <a:lstStyle/>
          <a:p>
            <a:pPr eaLnBrk="1" hangingPunct="1">
              <a:lnSpc>
                <a:spcPct val="85000"/>
              </a:lnSpc>
            </a:pPr>
            <a:r>
              <a:rPr lang="en-US" sz="2400" dirty="0">
                <a:latin typeface="Arial" charset="0"/>
              </a:rPr>
              <a:t>Wernicke</a:t>
            </a:r>
            <a:r>
              <a:rPr lang="en-US" dirty="0">
                <a:latin typeface="Arial" charset="0"/>
              </a:rPr>
              <a:t>’</a:t>
            </a:r>
            <a:r>
              <a:rPr lang="en-US" sz="2400" dirty="0">
                <a:latin typeface="Arial" charset="0"/>
              </a:rPr>
              <a:t>s encephalopathy</a:t>
            </a:r>
          </a:p>
          <a:p>
            <a:pPr lvl="1" eaLnBrk="1" hangingPunct="1">
              <a:lnSpc>
                <a:spcPct val="85000"/>
              </a:lnSpc>
            </a:pPr>
            <a:r>
              <a:rPr lang="en-US" sz="2000" dirty="0">
                <a:latin typeface="Arial" charset="0"/>
              </a:rPr>
              <a:t>Acute phase of the syndrome</a:t>
            </a:r>
          </a:p>
          <a:p>
            <a:pPr lvl="1" eaLnBrk="1" hangingPunct="1">
              <a:lnSpc>
                <a:spcPct val="85000"/>
              </a:lnSpc>
            </a:pPr>
            <a:r>
              <a:rPr lang="en-US" sz="2000" dirty="0">
                <a:latin typeface="Arial" charset="0"/>
              </a:rPr>
              <a:t>Degenerative brain disorder cause by lack of thiamine (B1)</a:t>
            </a:r>
          </a:p>
          <a:p>
            <a:pPr lvl="1" eaLnBrk="1" hangingPunct="1">
              <a:lnSpc>
                <a:spcPct val="85000"/>
              </a:lnSpc>
            </a:pPr>
            <a:r>
              <a:rPr lang="en-US" sz="2000" dirty="0">
                <a:latin typeface="Arial" charset="0"/>
              </a:rPr>
              <a:t>Symptoms include mental confusion, vision impairment, stupor, coma, hypothermia, hypotension, and ataxia</a:t>
            </a:r>
          </a:p>
          <a:p>
            <a:pPr eaLnBrk="1" hangingPunct="1">
              <a:lnSpc>
                <a:spcPct val="85000"/>
              </a:lnSpc>
            </a:pPr>
            <a:r>
              <a:rPr lang="en-US" sz="2400" dirty="0">
                <a:latin typeface="Arial" charset="0"/>
              </a:rPr>
              <a:t>Korsakoff</a:t>
            </a:r>
            <a:r>
              <a:rPr lang="en-US" dirty="0">
                <a:latin typeface="Arial" charset="0"/>
              </a:rPr>
              <a:t>’</a:t>
            </a:r>
            <a:r>
              <a:rPr lang="en-US" sz="2400" dirty="0">
                <a:latin typeface="Arial" charset="0"/>
              </a:rPr>
              <a:t>s psychosis</a:t>
            </a:r>
          </a:p>
          <a:p>
            <a:pPr lvl="1" eaLnBrk="1" hangingPunct="1">
              <a:lnSpc>
                <a:spcPct val="85000"/>
              </a:lnSpc>
            </a:pPr>
            <a:r>
              <a:rPr lang="en-US" sz="2000" dirty="0">
                <a:latin typeface="Arial" charset="0"/>
              </a:rPr>
              <a:t>Chronic phase of the disorder </a:t>
            </a:r>
          </a:p>
          <a:p>
            <a:pPr lvl="1" eaLnBrk="1" hangingPunct="1">
              <a:lnSpc>
                <a:spcPct val="85000"/>
              </a:lnSpc>
            </a:pPr>
            <a:r>
              <a:rPr lang="en-US" sz="2000" dirty="0">
                <a:latin typeface="Arial" charset="0"/>
              </a:rPr>
              <a:t>Also caused by lack of thiamine</a:t>
            </a:r>
          </a:p>
          <a:p>
            <a:pPr lvl="1" eaLnBrk="1" hangingPunct="1">
              <a:lnSpc>
                <a:spcPct val="85000"/>
              </a:lnSpc>
            </a:pPr>
            <a:r>
              <a:rPr lang="en-US" sz="2000" dirty="0">
                <a:latin typeface="Arial" charset="0"/>
              </a:rPr>
              <a:t>The heart, nervous and vascular system are involved</a:t>
            </a:r>
          </a:p>
          <a:p>
            <a:pPr lvl="1" eaLnBrk="1" hangingPunct="1">
              <a:lnSpc>
                <a:spcPct val="85000"/>
              </a:lnSpc>
            </a:pPr>
            <a:r>
              <a:rPr lang="en-US" sz="2000" dirty="0">
                <a:latin typeface="Arial" charset="0"/>
              </a:rPr>
              <a:t>Symptoms include amnesia, confabulation, attention deficit, disorientation and visual impairment</a:t>
            </a:r>
          </a:p>
        </p:txBody>
      </p:sp>
      <p:sp>
        <p:nvSpPr>
          <p:cNvPr id="12292"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21B960-8F5D-674D-8450-0AF4F4A780C1}" type="slidenum">
              <a:rPr lang="en-US"/>
              <a:pPr eaLnBrk="1" hangingPunct="1"/>
              <a:t>37</a:t>
            </a:fld>
            <a:endParaRPr lang="en-US" dirty="0"/>
          </a:p>
        </p:txBody>
      </p:sp>
    </p:spTree>
    <p:extLst>
      <p:ext uri="{BB962C8B-B14F-4D97-AF65-F5344CB8AC3E}">
        <p14:creationId xmlns:p14="http://schemas.microsoft.com/office/powerpoint/2010/main" val="2408419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normAutofit fontScale="90000"/>
          </a:bodyPr>
          <a:lstStyle/>
          <a:p>
            <a:pPr eaLnBrk="1" hangingPunct="1"/>
            <a:r>
              <a:rPr lang="en-US" sz="3600" dirty="0">
                <a:solidFill>
                  <a:srgbClr val="A50021"/>
                </a:solidFill>
                <a:latin typeface="Arial" charset="0"/>
              </a:rPr>
              <a:t>Alcohol Withdrawal Delirium: Treatment</a:t>
            </a:r>
          </a:p>
        </p:txBody>
      </p:sp>
      <p:sp>
        <p:nvSpPr>
          <p:cNvPr id="19459" name="Rectangle 3"/>
          <p:cNvSpPr>
            <a:spLocks noGrp="1" noChangeArrowheads="1"/>
          </p:cNvSpPr>
          <p:nvPr>
            <p:ph idx="1"/>
          </p:nvPr>
        </p:nvSpPr>
        <p:spPr>
          <a:xfrm>
            <a:off x="501650" y="2260600"/>
            <a:ext cx="8229600" cy="4216400"/>
          </a:xfrm>
        </p:spPr>
        <p:txBody>
          <a:bodyPr/>
          <a:lstStyle/>
          <a:p>
            <a:pPr eaLnBrk="1" hangingPunct="1">
              <a:lnSpc>
                <a:spcPct val="85000"/>
              </a:lnSpc>
            </a:pPr>
            <a:r>
              <a:rPr lang="en-US" sz="2400" dirty="0">
                <a:latin typeface="Arial" charset="0"/>
              </a:rPr>
              <a:t>Benzodiazepines</a:t>
            </a:r>
          </a:p>
          <a:p>
            <a:pPr lvl="1" eaLnBrk="1" hangingPunct="1">
              <a:lnSpc>
                <a:spcPct val="85000"/>
              </a:lnSpc>
            </a:pPr>
            <a:r>
              <a:rPr lang="en-US" sz="2400" dirty="0">
                <a:latin typeface="Arial" charset="0"/>
              </a:rPr>
              <a:t>Tapering doses</a:t>
            </a:r>
          </a:p>
          <a:p>
            <a:pPr eaLnBrk="1" hangingPunct="1">
              <a:lnSpc>
                <a:spcPct val="85000"/>
              </a:lnSpc>
            </a:pPr>
            <a:r>
              <a:rPr lang="en-US" sz="2400" dirty="0">
                <a:latin typeface="Arial" charset="0"/>
              </a:rPr>
              <a:t>Thiamine</a:t>
            </a:r>
          </a:p>
          <a:p>
            <a:pPr lvl="1" eaLnBrk="1" hangingPunct="1">
              <a:lnSpc>
                <a:spcPct val="85000"/>
              </a:lnSpc>
            </a:pPr>
            <a:r>
              <a:rPr lang="en-US" sz="2400" dirty="0">
                <a:latin typeface="Arial" charset="0"/>
              </a:rPr>
              <a:t>Prevents/treats encephalopathy</a:t>
            </a:r>
          </a:p>
          <a:p>
            <a:pPr eaLnBrk="1" hangingPunct="1">
              <a:lnSpc>
                <a:spcPct val="85000"/>
              </a:lnSpc>
            </a:pPr>
            <a:r>
              <a:rPr lang="en-US" sz="2400" dirty="0">
                <a:latin typeface="Arial" charset="0"/>
              </a:rPr>
              <a:t>Magnesium sulfate</a:t>
            </a:r>
          </a:p>
          <a:p>
            <a:pPr lvl="1" eaLnBrk="1" hangingPunct="1">
              <a:lnSpc>
                <a:spcPct val="85000"/>
              </a:lnSpc>
            </a:pPr>
            <a:r>
              <a:rPr lang="en-US" sz="2400" dirty="0">
                <a:latin typeface="Arial" charset="0"/>
              </a:rPr>
              <a:t>Reduce seizures</a:t>
            </a:r>
          </a:p>
          <a:p>
            <a:pPr eaLnBrk="1" hangingPunct="1">
              <a:lnSpc>
                <a:spcPct val="85000"/>
              </a:lnSpc>
            </a:pPr>
            <a:r>
              <a:rPr lang="en-US" sz="2400" dirty="0">
                <a:latin typeface="Arial" charset="0"/>
              </a:rPr>
              <a:t>Anticonvulsants</a:t>
            </a:r>
          </a:p>
          <a:p>
            <a:pPr lvl="1" eaLnBrk="1" hangingPunct="1">
              <a:lnSpc>
                <a:spcPct val="85000"/>
              </a:lnSpc>
            </a:pPr>
            <a:r>
              <a:rPr lang="en-US" sz="2400" dirty="0">
                <a:latin typeface="Arial" charset="0"/>
              </a:rPr>
              <a:t>seizure control</a:t>
            </a:r>
          </a:p>
          <a:p>
            <a:pPr eaLnBrk="1" hangingPunct="1">
              <a:lnSpc>
                <a:spcPct val="85000"/>
              </a:lnSpc>
            </a:pPr>
            <a:r>
              <a:rPr lang="en-US" sz="2400" dirty="0">
                <a:latin typeface="Arial" charset="0"/>
              </a:rPr>
              <a:t>Folic acid/multivitamins</a:t>
            </a:r>
          </a:p>
          <a:p>
            <a:pPr lvl="1" eaLnBrk="1" hangingPunct="1">
              <a:lnSpc>
                <a:spcPct val="85000"/>
              </a:lnSpc>
            </a:pPr>
            <a:r>
              <a:rPr lang="en-US" sz="2400" dirty="0">
                <a:latin typeface="Arial" charset="0"/>
              </a:rPr>
              <a:t>Treat anemia/correct deficiencies</a:t>
            </a:r>
          </a:p>
        </p:txBody>
      </p:sp>
      <p:sp>
        <p:nvSpPr>
          <p:cNvPr id="1434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F90D13-DCE0-9A48-980F-B43181B0B89F}" type="slidenum">
              <a:rPr lang="en-US"/>
              <a:pPr eaLnBrk="1" hangingPunct="1"/>
              <a:t>38</a:t>
            </a:fld>
            <a:endParaRPr lang="en-US" dirty="0"/>
          </a:p>
        </p:txBody>
      </p:sp>
    </p:spTree>
    <p:extLst>
      <p:ext uri="{BB962C8B-B14F-4D97-AF65-F5344CB8AC3E}">
        <p14:creationId xmlns:p14="http://schemas.microsoft.com/office/powerpoint/2010/main" val="1259430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457200" y="131763"/>
            <a:ext cx="8229600" cy="1143000"/>
          </a:xfrm>
        </p:spPr>
        <p:txBody>
          <a:bodyPr>
            <a:normAutofit/>
          </a:bodyPr>
          <a:lstStyle/>
          <a:p>
            <a:pPr eaLnBrk="1" hangingPunct="1"/>
            <a:r>
              <a:rPr lang="en-US" sz="3200" dirty="0">
                <a:solidFill>
                  <a:srgbClr val="A50021"/>
                </a:solidFill>
                <a:latin typeface="Arial" charset="0"/>
              </a:rPr>
              <a:t>Psychopharmacology: </a:t>
            </a:r>
            <a:br>
              <a:rPr lang="en-US" sz="3200" dirty="0">
                <a:solidFill>
                  <a:srgbClr val="A50021"/>
                </a:solidFill>
                <a:latin typeface="Arial" charset="0"/>
              </a:rPr>
            </a:br>
            <a:r>
              <a:rPr lang="en-US" sz="3200" dirty="0">
                <a:solidFill>
                  <a:srgbClr val="A50021"/>
                </a:solidFill>
                <a:latin typeface="Arial" charset="0"/>
              </a:rPr>
              <a:t>Treatment of Alcoholism</a:t>
            </a:r>
          </a:p>
        </p:txBody>
      </p:sp>
      <p:sp>
        <p:nvSpPr>
          <p:cNvPr id="20483" name="Rectangle 3"/>
          <p:cNvSpPr>
            <a:spLocks noGrp="1" noChangeArrowheads="1"/>
          </p:cNvSpPr>
          <p:nvPr>
            <p:ph idx="1"/>
          </p:nvPr>
        </p:nvSpPr>
        <p:spPr>
          <a:xfrm>
            <a:off x="660400" y="2032000"/>
            <a:ext cx="8026400" cy="4525963"/>
          </a:xfrm>
        </p:spPr>
        <p:txBody>
          <a:bodyPr>
            <a:normAutofit fontScale="92500" lnSpcReduction="10000"/>
          </a:bodyPr>
          <a:lstStyle/>
          <a:p>
            <a:pPr eaLnBrk="1" hangingPunct="1">
              <a:lnSpc>
                <a:spcPct val="90000"/>
              </a:lnSpc>
              <a:spcBef>
                <a:spcPct val="30000"/>
              </a:spcBef>
              <a:spcAft>
                <a:spcPct val="30000"/>
              </a:spcAft>
            </a:pPr>
            <a:r>
              <a:rPr lang="en-US" sz="2800" dirty="0">
                <a:latin typeface="Arial" charset="0"/>
              </a:rPr>
              <a:t>Naltrexone (ReVia/Vivitrol)</a:t>
            </a:r>
          </a:p>
          <a:p>
            <a:pPr lvl="1" eaLnBrk="1" hangingPunct="1">
              <a:lnSpc>
                <a:spcPct val="90000"/>
              </a:lnSpc>
              <a:spcBef>
                <a:spcPct val="30000"/>
              </a:spcBef>
              <a:spcAft>
                <a:spcPct val="30000"/>
              </a:spcAft>
            </a:pPr>
            <a:r>
              <a:rPr lang="en-US" sz="2400" dirty="0">
                <a:latin typeface="Arial" charset="0"/>
              </a:rPr>
              <a:t>Reduces or eliminates alcohol craving</a:t>
            </a:r>
            <a:endParaRPr lang="en-US" dirty="0">
              <a:latin typeface="Arial" charset="0"/>
            </a:endParaRPr>
          </a:p>
          <a:p>
            <a:pPr eaLnBrk="1" hangingPunct="1">
              <a:lnSpc>
                <a:spcPct val="90000"/>
              </a:lnSpc>
              <a:spcBef>
                <a:spcPct val="30000"/>
              </a:spcBef>
              <a:spcAft>
                <a:spcPct val="30000"/>
              </a:spcAft>
            </a:pPr>
            <a:r>
              <a:rPr lang="en-US" sz="2800" dirty="0">
                <a:latin typeface="Arial" charset="0"/>
              </a:rPr>
              <a:t>Acamprosate (Campral)</a:t>
            </a:r>
          </a:p>
          <a:p>
            <a:pPr lvl="1" eaLnBrk="1" hangingPunct="1">
              <a:lnSpc>
                <a:spcPct val="90000"/>
              </a:lnSpc>
              <a:spcBef>
                <a:spcPct val="30000"/>
              </a:spcBef>
              <a:spcAft>
                <a:spcPct val="30000"/>
              </a:spcAft>
            </a:pPr>
            <a:r>
              <a:rPr lang="en-US" sz="2400" dirty="0">
                <a:latin typeface="Arial" charset="0"/>
              </a:rPr>
              <a:t>Helps patient abstain from alcohol</a:t>
            </a:r>
            <a:endParaRPr lang="en-US" dirty="0">
              <a:latin typeface="Arial" charset="0"/>
            </a:endParaRPr>
          </a:p>
          <a:p>
            <a:pPr eaLnBrk="1" hangingPunct="1">
              <a:lnSpc>
                <a:spcPct val="90000"/>
              </a:lnSpc>
              <a:spcBef>
                <a:spcPct val="30000"/>
              </a:spcBef>
              <a:spcAft>
                <a:spcPct val="30000"/>
              </a:spcAft>
            </a:pPr>
            <a:r>
              <a:rPr lang="en-US" sz="2800" dirty="0">
                <a:latin typeface="Arial" charset="0"/>
              </a:rPr>
              <a:t>Topiramate (Topamax) </a:t>
            </a:r>
          </a:p>
          <a:p>
            <a:pPr lvl="1" eaLnBrk="1" hangingPunct="1">
              <a:lnSpc>
                <a:spcPct val="90000"/>
              </a:lnSpc>
              <a:spcBef>
                <a:spcPct val="30000"/>
              </a:spcBef>
              <a:spcAft>
                <a:spcPct val="30000"/>
              </a:spcAft>
            </a:pPr>
            <a:r>
              <a:rPr lang="en-US" sz="2400" dirty="0">
                <a:latin typeface="Arial" charset="0"/>
              </a:rPr>
              <a:t>Works to decrease alcohol cravings</a:t>
            </a:r>
            <a:endParaRPr lang="en-US" dirty="0">
              <a:latin typeface="Arial" charset="0"/>
            </a:endParaRPr>
          </a:p>
          <a:p>
            <a:pPr eaLnBrk="1" hangingPunct="1">
              <a:lnSpc>
                <a:spcPct val="90000"/>
              </a:lnSpc>
              <a:spcBef>
                <a:spcPct val="30000"/>
              </a:spcBef>
              <a:spcAft>
                <a:spcPct val="30000"/>
              </a:spcAft>
            </a:pPr>
            <a:r>
              <a:rPr lang="en-US" sz="2800" dirty="0">
                <a:latin typeface="Arial" charset="0"/>
              </a:rPr>
              <a:t>Disulfiram (Antabuse)</a:t>
            </a:r>
          </a:p>
          <a:p>
            <a:pPr lvl="1" eaLnBrk="1" hangingPunct="1">
              <a:lnSpc>
                <a:spcPct val="90000"/>
              </a:lnSpc>
              <a:spcBef>
                <a:spcPct val="30000"/>
              </a:spcBef>
              <a:spcAft>
                <a:spcPct val="30000"/>
              </a:spcAft>
            </a:pPr>
            <a:r>
              <a:rPr lang="en-US" sz="2400" dirty="0">
                <a:latin typeface="Arial" charset="0"/>
              </a:rPr>
              <a:t>Alcohol-disulfiram reaction causes unpleasant physical effects </a:t>
            </a:r>
          </a:p>
        </p:txBody>
      </p:sp>
      <p:sp>
        <p:nvSpPr>
          <p:cNvPr id="15364"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AACC14-5E79-664C-B7C3-4D4E09A616CC}" type="slidenum">
              <a:rPr lang="en-US"/>
              <a:pPr eaLnBrk="1" hangingPunct="1"/>
              <a:t>39</a:t>
            </a:fld>
            <a:endParaRPr lang="en-US" dirty="0"/>
          </a:p>
        </p:txBody>
      </p:sp>
    </p:spTree>
    <p:extLst>
      <p:ext uri="{BB962C8B-B14F-4D97-AF65-F5344CB8AC3E}">
        <p14:creationId xmlns:p14="http://schemas.microsoft.com/office/powerpoint/2010/main" val="287327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sz="3600" dirty="0"/>
              <a:t>Four Main Symptom Groups of </a:t>
            </a:r>
            <a:br>
              <a:rPr lang="en-US" sz="3600" dirty="0"/>
            </a:br>
            <a:r>
              <a:rPr lang="en-US" sz="3600" dirty="0"/>
              <a:t>Schizophrenia</a:t>
            </a:r>
          </a:p>
        </p:txBody>
      </p:sp>
      <p:sp>
        <p:nvSpPr>
          <p:cNvPr id="3" name="Content Placeholder 2"/>
          <p:cNvSpPr>
            <a:spLocks noGrp="1"/>
          </p:cNvSpPr>
          <p:nvPr>
            <p:ph idx="4294967295"/>
          </p:nvPr>
        </p:nvSpPr>
        <p:spPr>
          <a:xfrm>
            <a:off x="328429" y="2040959"/>
            <a:ext cx="8358371" cy="4351814"/>
          </a:xfrm>
          <a:prstGeom prst="rect">
            <a:avLst/>
          </a:prstGeom>
        </p:spPr>
        <p:txBody>
          <a:bodyPr>
            <a:noAutofit/>
          </a:bodyPr>
          <a:lstStyle/>
          <a:p>
            <a:pPr>
              <a:spcBef>
                <a:spcPts val="0"/>
              </a:spcBef>
              <a:spcAft>
                <a:spcPts val="1200"/>
              </a:spcAft>
            </a:pPr>
            <a:r>
              <a:rPr lang="en-US" sz="2800" dirty="0">
                <a:cs typeface="Times New Roman" pitchFamily="18" charset="0"/>
              </a:rPr>
              <a:t>Positive</a:t>
            </a:r>
          </a:p>
          <a:p>
            <a:pPr>
              <a:spcBef>
                <a:spcPts val="0"/>
              </a:spcBef>
              <a:spcAft>
                <a:spcPts val="1200"/>
              </a:spcAft>
            </a:pPr>
            <a:endParaRPr lang="en-US" sz="2800" dirty="0">
              <a:cs typeface="Times New Roman" pitchFamily="18" charset="0"/>
            </a:endParaRPr>
          </a:p>
          <a:p>
            <a:pPr>
              <a:spcBef>
                <a:spcPts val="0"/>
              </a:spcBef>
              <a:spcAft>
                <a:spcPts val="1200"/>
              </a:spcAft>
            </a:pPr>
            <a:r>
              <a:rPr lang="en-US" sz="2800" dirty="0">
                <a:cs typeface="Times New Roman" pitchFamily="18" charset="0"/>
              </a:rPr>
              <a:t>Negative</a:t>
            </a:r>
          </a:p>
          <a:p>
            <a:pPr>
              <a:spcBef>
                <a:spcPts val="0"/>
              </a:spcBef>
              <a:spcAft>
                <a:spcPts val="1200"/>
              </a:spcAft>
            </a:pPr>
            <a:endParaRPr lang="en-US" sz="2800" dirty="0">
              <a:cs typeface="Times New Roman" pitchFamily="18" charset="0"/>
            </a:endParaRPr>
          </a:p>
          <a:p>
            <a:pPr>
              <a:spcBef>
                <a:spcPts val="0"/>
              </a:spcBef>
              <a:spcAft>
                <a:spcPts val="1200"/>
              </a:spcAft>
            </a:pPr>
            <a:r>
              <a:rPr lang="en-US" sz="2800" dirty="0">
                <a:cs typeface="Times New Roman" pitchFamily="18" charset="0"/>
              </a:rPr>
              <a:t>Cognitive</a:t>
            </a:r>
          </a:p>
          <a:p>
            <a:pPr>
              <a:spcBef>
                <a:spcPts val="0"/>
              </a:spcBef>
              <a:spcAft>
                <a:spcPts val="1200"/>
              </a:spcAft>
            </a:pPr>
            <a:endParaRPr lang="en-US" sz="2800" dirty="0">
              <a:cs typeface="Times New Roman" pitchFamily="18" charset="0"/>
            </a:endParaRPr>
          </a:p>
          <a:p>
            <a:pPr>
              <a:spcBef>
                <a:spcPts val="0"/>
              </a:spcBef>
              <a:spcAft>
                <a:spcPts val="1200"/>
              </a:spcAft>
            </a:pPr>
            <a:r>
              <a:rPr lang="en-US" sz="2800" dirty="0">
                <a:cs typeface="Times New Roman" pitchFamily="18" charset="0"/>
              </a:rPr>
              <a:t>Affective</a:t>
            </a:r>
          </a:p>
        </p:txBody>
      </p:sp>
      <p:sp>
        <p:nvSpPr>
          <p:cNvPr id="7" name="Slide Number Placeholder 3"/>
          <p:cNvSpPr>
            <a:spLocks noGrp="1"/>
          </p:cNvSpPr>
          <p:nvPr>
            <p:ph type="sldNum" sz="quarter" idx="4294967295"/>
          </p:nvPr>
        </p:nvSpPr>
        <p:spPr>
          <a:xfrm>
            <a:off x="8153400" y="6356350"/>
            <a:ext cx="533400" cy="365125"/>
          </a:xfrm>
          <a:prstGeom prst="rect">
            <a:avLst/>
          </a:prstGeom>
        </p:spPr>
        <p:txBody>
          <a:bodyPr/>
          <a:lstStyle/>
          <a:p>
            <a:fld id="{CD877E3D-7142-496B-8CF8-9B16E9EC46C7}" type="slidenum">
              <a:rPr lang="en-US" smtClean="0">
                <a:solidFill>
                  <a:schemeClr val="tx1"/>
                </a:solidFill>
              </a:rPr>
              <a:pPr/>
              <a:t>4</a:t>
            </a:fld>
            <a:endParaRPr lang="en-US" dirty="0">
              <a:solidFill>
                <a:schemeClr val="tx1"/>
              </a:solidFill>
            </a:endParaRPr>
          </a:p>
        </p:txBody>
      </p:sp>
      <p:sp>
        <p:nvSpPr>
          <p:cNvPr id="8" name="Footer Placeholder 3"/>
          <p:cNvSpPr>
            <a:spLocks noGrp="1"/>
          </p:cNvSpPr>
          <p:nvPr>
            <p:ph type="ftr" sz="quarter" idx="4294967295"/>
          </p:nvPr>
        </p:nvSpPr>
        <p:spPr>
          <a:xfrm>
            <a:off x="1752600" y="6356350"/>
            <a:ext cx="5638800" cy="365125"/>
          </a:xfrm>
          <a:prstGeom prst="rect">
            <a:avLst/>
          </a:prstGeom>
        </p:spPr>
        <p:txBody>
          <a:bodyPr>
            <a:normAutofit fontScale="92500" lnSpcReduction="20000"/>
          </a:bodyPr>
          <a:lstStyle/>
          <a:p>
            <a:r>
              <a:rPr lang="en-US" dirty="0">
                <a:solidFill>
                  <a:schemeClr val="tx1"/>
                </a:solidFill>
              </a:rPr>
              <a:t>All Elsevier items and derived items © 2013, 2009 by Saunders, an imprint of Elsevier Inc.</a:t>
            </a:r>
          </a:p>
        </p:txBody>
      </p:sp>
    </p:spTree>
    <p:extLst>
      <p:ext uri="{BB962C8B-B14F-4D97-AF65-F5344CB8AC3E}">
        <p14:creationId xmlns:p14="http://schemas.microsoft.com/office/powerpoint/2010/main" val="2935688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2500" dirty="0">
                <a:solidFill>
                  <a:srgbClr val="A50021"/>
                </a:solidFill>
                <a:latin typeface="Arial" charset="0"/>
              </a:rPr>
              <a:t>CNS Depressants:</a:t>
            </a:r>
            <a:br>
              <a:rPr lang="en-US" sz="2500" dirty="0">
                <a:solidFill>
                  <a:srgbClr val="A50021"/>
                </a:solidFill>
                <a:latin typeface="Arial" charset="0"/>
              </a:rPr>
            </a:br>
            <a:r>
              <a:rPr lang="en-US" sz="2500" dirty="0">
                <a:solidFill>
                  <a:srgbClr val="A50021"/>
                </a:solidFill>
                <a:latin typeface="Arial" charset="0"/>
              </a:rPr>
              <a:t>Benzodiazepines, Sedative-Hypnotics, Barbiturates, ETOH</a:t>
            </a:r>
          </a:p>
        </p:txBody>
      </p:sp>
      <p:sp>
        <p:nvSpPr>
          <p:cNvPr id="3" name="Content Placeholder 2"/>
          <p:cNvSpPr>
            <a:spLocks noGrp="1"/>
          </p:cNvSpPr>
          <p:nvPr>
            <p:ph idx="1"/>
          </p:nvPr>
        </p:nvSpPr>
        <p:spPr>
          <a:xfrm>
            <a:off x="699247" y="2006601"/>
            <a:ext cx="7745505" cy="4119562"/>
          </a:xfrm>
        </p:spPr>
        <p:txBody>
          <a:bodyPr>
            <a:normAutofit lnSpcReduction="10000"/>
          </a:bodyPr>
          <a:lstStyle/>
          <a:p>
            <a:pPr marL="365760" indent="-283464" eaLnBrk="1" fontAlgn="auto" hangingPunct="1">
              <a:spcAft>
                <a:spcPts val="0"/>
              </a:spcAft>
              <a:buFont typeface="Wingdings 2"/>
              <a:buChar char=""/>
              <a:defRPr/>
            </a:pPr>
            <a:r>
              <a:rPr lang="en-US" dirty="0">
                <a:ea typeface="+mn-ea"/>
              </a:rPr>
              <a:t>Intoxication</a:t>
            </a:r>
          </a:p>
          <a:p>
            <a:pPr marL="640080" lvl="1" indent="-237744" eaLnBrk="1" fontAlgn="auto" hangingPunct="1">
              <a:spcAft>
                <a:spcPts val="0"/>
              </a:spcAft>
              <a:buFont typeface="Verdana"/>
              <a:buChar char="◦"/>
              <a:defRPr/>
            </a:pPr>
            <a:r>
              <a:rPr lang="en-US" dirty="0"/>
              <a:t>Slurred speech, incoordination, ataxia, drowsiness, disinhibition of sexual and aggressive impulses (GABA effect), impaired judgment, attention and memory disturbances</a:t>
            </a:r>
          </a:p>
          <a:p>
            <a:pPr marL="365760" indent="-283464" eaLnBrk="1" fontAlgn="auto" hangingPunct="1">
              <a:spcAft>
                <a:spcPts val="0"/>
              </a:spcAft>
              <a:buFont typeface="Wingdings 2"/>
              <a:buChar char=""/>
              <a:defRPr/>
            </a:pPr>
            <a:r>
              <a:rPr lang="en-US" dirty="0">
                <a:ea typeface="+mn-ea"/>
              </a:rPr>
              <a:t>Overdose</a:t>
            </a:r>
          </a:p>
          <a:p>
            <a:pPr marL="640080" lvl="1" indent="-237744" eaLnBrk="1" fontAlgn="auto" hangingPunct="1">
              <a:spcAft>
                <a:spcPts val="0"/>
              </a:spcAft>
              <a:buFont typeface="Verdana"/>
              <a:buChar char="◦"/>
              <a:defRPr/>
            </a:pPr>
            <a:r>
              <a:rPr lang="en-US" dirty="0"/>
              <a:t>Cardiovascular or respiratory depression</a:t>
            </a:r>
          </a:p>
          <a:p>
            <a:pPr marL="640080" lvl="1" indent="-237744" eaLnBrk="1" fontAlgn="auto" hangingPunct="1">
              <a:spcAft>
                <a:spcPts val="0"/>
              </a:spcAft>
              <a:buFont typeface="Verdana"/>
              <a:buChar char="◦"/>
              <a:defRPr/>
            </a:pPr>
            <a:r>
              <a:rPr lang="en-US" dirty="0"/>
              <a:t>Coma</a:t>
            </a:r>
          </a:p>
          <a:p>
            <a:pPr marL="640080" lvl="1" indent="-237744" eaLnBrk="1" fontAlgn="auto" hangingPunct="1">
              <a:spcAft>
                <a:spcPts val="0"/>
              </a:spcAft>
              <a:buFont typeface="Verdana"/>
              <a:buChar char="◦"/>
              <a:defRPr/>
            </a:pPr>
            <a:r>
              <a:rPr lang="en-US" dirty="0"/>
              <a:t>Shock</a:t>
            </a:r>
          </a:p>
          <a:p>
            <a:pPr marL="640080" lvl="1" indent="-237744" eaLnBrk="1" fontAlgn="auto" hangingPunct="1">
              <a:spcAft>
                <a:spcPts val="0"/>
              </a:spcAft>
              <a:buFont typeface="Verdana"/>
              <a:buChar char="◦"/>
              <a:defRPr/>
            </a:pPr>
            <a:r>
              <a:rPr lang="en-US" dirty="0"/>
              <a:t>Convulsions</a:t>
            </a:r>
          </a:p>
          <a:p>
            <a:pPr marL="640080" lvl="1" indent="-237744" eaLnBrk="1" fontAlgn="auto" hangingPunct="1">
              <a:spcAft>
                <a:spcPts val="0"/>
              </a:spcAft>
              <a:buFont typeface="Verdana"/>
              <a:buChar char="◦"/>
              <a:defRPr/>
            </a:pPr>
            <a:r>
              <a:rPr lang="en-US" dirty="0"/>
              <a:t>Death</a:t>
            </a:r>
          </a:p>
          <a:p>
            <a:pPr marL="640080" lvl="1" indent="-237744" eaLnBrk="1" fontAlgn="auto" hangingPunct="1">
              <a:spcAft>
                <a:spcPts val="0"/>
              </a:spcAft>
              <a:buFont typeface="Verdana"/>
              <a:buChar char="◦"/>
              <a:defRPr/>
            </a:pPr>
            <a:endParaRPr lang="en-US" dirty="0"/>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33AEB4-D8ED-9E43-8A15-3BC4096AF3C2}" type="slidenum">
              <a:rPr lang="en-US"/>
              <a:pPr eaLnBrk="1" hangingPunct="1"/>
              <a:t>40</a:t>
            </a:fld>
            <a:endParaRPr lang="en-US" dirty="0"/>
          </a:p>
        </p:txBody>
      </p:sp>
    </p:spTree>
    <p:extLst>
      <p:ext uri="{BB962C8B-B14F-4D97-AF65-F5344CB8AC3E}">
        <p14:creationId xmlns:p14="http://schemas.microsoft.com/office/powerpoint/2010/main" val="2981845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sz="2800" dirty="0">
                <a:solidFill>
                  <a:srgbClr val="A50021"/>
                </a:solidFill>
                <a:latin typeface="Arial" charset="0"/>
              </a:rPr>
              <a:t>CNS Depressants:</a:t>
            </a:r>
            <a:br>
              <a:rPr lang="en-US" sz="2800" dirty="0">
                <a:solidFill>
                  <a:srgbClr val="A50021"/>
                </a:solidFill>
                <a:latin typeface="Arial" charset="0"/>
              </a:rPr>
            </a:br>
            <a:r>
              <a:rPr lang="en-US" sz="2800" dirty="0">
                <a:solidFill>
                  <a:srgbClr val="A50021"/>
                </a:solidFill>
                <a:latin typeface="Arial" charset="0"/>
              </a:rPr>
              <a:t>Benzodiazepines, Sedative-Hypnotics, Barbiturates, ETOH (</a:t>
            </a:r>
            <a:r>
              <a:rPr lang="en-US" sz="2800" i="1" dirty="0">
                <a:solidFill>
                  <a:srgbClr val="A50021"/>
                </a:solidFill>
                <a:latin typeface="Arial" charset="0"/>
              </a:rPr>
              <a:t>Continued</a:t>
            </a:r>
            <a:r>
              <a:rPr lang="en-US" sz="2800" dirty="0">
                <a:solidFill>
                  <a:srgbClr val="A50021"/>
                </a:solidFill>
                <a:latin typeface="Arial" charset="0"/>
              </a:rPr>
              <a:t>)</a:t>
            </a: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US" dirty="0">
                <a:ea typeface="+mn-ea"/>
              </a:rPr>
              <a:t>Withdrawal</a:t>
            </a:r>
          </a:p>
          <a:p>
            <a:pPr marL="640080" lvl="1" indent="-237744" eaLnBrk="1" fontAlgn="auto" hangingPunct="1">
              <a:spcAft>
                <a:spcPts val="0"/>
              </a:spcAft>
              <a:buFont typeface="Verdana"/>
              <a:buChar char="◦"/>
              <a:defRPr/>
            </a:pPr>
            <a:r>
              <a:rPr lang="en-US" dirty="0"/>
              <a:t>Nausea, vomiting</a:t>
            </a:r>
          </a:p>
          <a:p>
            <a:pPr marL="640080" lvl="1" indent="-237744" eaLnBrk="1" fontAlgn="auto" hangingPunct="1">
              <a:spcAft>
                <a:spcPts val="0"/>
              </a:spcAft>
              <a:buFont typeface="Verdana"/>
              <a:buChar char="◦"/>
              <a:defRPr/>
            </a:pPr>
            <a:r>
              <a:rPr lang="en-US" dirty="0"/>
              <a:t>Tachycardia</a:t>
            </a:r>
          </a:p>
          <a:p>
            <a:pPr marL="640080" lvl="1" indent="-237744" eaLnBrk="1" fontAlgn="auto" hangingPunct="1">
              <a:spcAft>
                <a:spcPts val="0"/>
              </a:spcAft>
              <a:buFont typeface="Verdana"/>
              <a:buChar char="◦"/>
              <a:defRPr/>
            </a:pPr>
            <a:r>
              <a:rPr lang="en-US" dirty="0"/>
              <a:t>Diaphoresis</a:t>
            </a:r>
          </a:p>
          <a:p>
            <a:pPr marL="640080" lvl="1" indent="-237744" eaLnBrk="1" fontAlgn="auto" hangingPunct="1">
              <a:spcAft>
                <a:spcPts val="0"/>
              </a:spcAft>
              <a:buFont typeface="Verdana"/>
              <a:buChar char="◦"/>
              <a:defRPr/>
            </a:pPr>
            <a:r>
              <a:rPr lang="en-US" dirty="0"/>
              <a:t>Anxiety, irritability</a:t>
            </a:r>
          </a:p>
          <a:p>
            <a:pPr marL="640080" lvl="1" indent="-237744" eaLnBrk="1" fontAlgn="auto" hangingPunct="1">
              <a:spcAft>
                <a:spcPts val="0"/>
              </a:spcAft>
              <a:buFont typeface="Verdana"/>
              <a:buChar char="◦"/>
              <a:defRPr/>
            </a:pPr>
            <a:r>
              <a:rPr lang="en-US" dirty="0"/>
              <a:t>Tremors (hands, fingers, eyelids_</a:t>
            </a:r>
          </a:p>
          <a:p>
            <a:pPr marL="640080" lvl="1" indent="-237744" eaLnBrk="1" fontAlgn="auto" hangingPunct="1">
              <a:spcAft>
                <a:spcPts val="0"/>
              </a:spcAft>
              <a:buFont typeface="Verdana"/>
              <a:buChar char="◦"/>
              <a:defRPr/>
            </a:pPr>
            <a:r>
              <a:rPr lang="en-US" dirty="0"/>
              <a:t>Grand mal seizures</a:t>
            </a:r>
          </a:p>
          <a:p>
            <a:pPr marL="365760" indent="-283464" eaLnBrk="1" fontAlgn="auto" hangingPunct="1">
              <a:spcAft>
                <a:spcPts val="0"/>
              </a:spcAft>
              <a:buFont typeface="Wingdings 2"/>
              <a:buChar char=""/>
              <a:defRPr/>
            </a:pPr>
            <a:r>
              <a:rPr lang="en-US" dirty="0">
                <a:ea typeface="+mn-ea"/>
              </a:rPr>
              <a:t>Treatment</a:t>
            </a:r>
          </a:p>
          <a:p>
            <a:pPr marL="640080" lvl="1" indent="-237744" eaLnBrk="1" fontAlgn="auto" hangingPunct="1">
              <a:spcAft>
                <a:spcPts val="0"/>
              </a:spcAft>
              <a:buFont typeface="Verdana"/>
              <a:buChar char="◦"/>
              <a:defRPr/>
            </a:pPr>
            <a:r>
              <a:rPr lang="en-US" dirty="0"/>
              <a:t>Carefully titrated detox with similar drug</a:t>
            </a:r>
          </a:p>
          <a:p>
            <a:pPr marL="640080" lvl="1" indent="-237744" eaLnBrk="1" fontAlgn="auto" hangingPunct="1">
              <a:spcAft>
                <a:spcPts val="0"/>
              </a:spcAft>
              <a:buFont typeface="Verdana"/>
              <a:buChar char="◦"/>
              <a:defRPr/>
            </a:pPr>
            <a:r>
              <a:rPr lang="en-US" dirty="0"/>
              <a:t>Caution: abrupt withdrawal can lead to death</a:t>
            </a:r>
          </a:p>
          <a:p>
            <a:pPr marL="365760" indent="-283464" eaLnBrk="1" fontAlgn="auto" hangingPunct="1">
              <a:spcAft>
                <a:spcPts val="0"/>
              </a:spcAft>
              <a:buFont typeface="Wingdings 2"/>
              <a:buNone/>
              <a:defRPr/>
            </a:pPr>
            <a:endParaRPr lang="en-US" dirty="0">
              <a:ea typeface="+mn-ea"/>
            </a:endParaRP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4B9FC28-0722-E641-AC06-F87C84BA51DD}" type="slidenum">
              <a:rPr lang="en-US"/>
              <a:pPr eaLnBrk="1" hangingPunct="1"/>
              <a:t>41</a:t>
            </a:fld>
            <a:endParaRPr lang="en-US" dirty="0"/>
          </a:p>
        </p:txBody>
      </p:sp>
    </p:spTree>
    <p:extLst>
      <p:ext uri="{BB962C8B-B14F-4D97-AF65-F5344CB8AC3E}">
        <p14:creationId xmlns:p14="http://schemas.microsoft.com/office/powerpoint/2010/main" val="104836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566738" y="250825"/>
            <a:ext cx="8229600" cy="868363"/>
          </a:xfrm>
        </p:spPr>
        <p:txBody>
          <a:bodyPr anchor="t"/>
          <a:lstStyle/>
          <a:p>
            <a:pPr algn="ctr"/>
            <a:r>
              <a:rPr lang="en-US" sz="4000" dirty="0">
                <a:solidFill>
                  <a:schemeClr val="tx1"/>
                </a:solidFill>
                <a:latin typeface="Candara" charset="0"/>
                <a:ea typeface="MS PGothic" charset="0"/>
              </a:rPr>
              <a:t>										Opiates</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535192880"/>
              </p:ext>
            </p:extLst>
          </p:nvPr>
        </p:nvGraphicFramePr>
        <p:xfrm>
          <a:off x="3671888" y="1292225"/>
          <a:ext cx="2895600" cy="5210175"/>
        </p:xfrm>
        <a:graphic>
          <a:graphicData uri="http://schemas.openxmlformats.org/drawingml/2006/table">
            <a:tbl>
              <a:tblPr firstRow="1" firstCol="1" bandRow="1">
                <a:tableStyleId>{C083E6E3-FA7D-4D7B-A595-EF9225AFEA82}</a:tableStyleId>
              </a:tblPr>
              <a:tblGrid>
                <a:gridCol w="2895600">
                  <a:extLst>
                    <a:ext uri="{9D8B030D-6E8A-4147-A177-3AD203B41FA5}">
                      <a16:colId xmlns:a16="http://schemas.microsoft.com/office/drawing/2014/main" val="20000"/>
                    </a:ext>
                  </a:extLst>
                </a:gridCol>
              </a:tblGrid>
              <a:tr h="547180">
                <a:tc>
                  <a:txBody>
                    <a:bodyPr/>
                    <a:lstStyle/>
                    <a:p>
                      <a:pPr marL="155575" marR="0" indent="-155575" algn="ctr">
                        <a:lnSpc>
                          <a:spcPct val="100000"/>
                        </a:lnSpc>
                        <a:spcBef>
                          <a:spcPts val="0"/>
                        </a:spcBef>
                        <a:spcAft>
                          <a:spcPts val="0"/>
                        </a:spcAft>
                      </a:pPr>
                      <a:r>
                        <a:rPr lang="en-US" sz="1800" dirty="0">
                          <a:solidFill>
                            <a:schemeClr val="tx1"/>
                          </a:solidFill>
                          <a:effectLst/>
                          <a:latin typeface="Arial" pitchFamily="34" charset="0"/>
                          <a:cs typeface="Arial" pitchFamily="34" charset="0"/>
                        </a:rPr>
                        <a:t>Intoxication Effects</a:t>
                      </a:r>
                      <a:endParaRPr lang="en-US" sz="1800" b="1" dirty="0">
                        <a:solidFill>
                          <a:schemeClr val="tx1"/>
                        </a:solidFill>
                        <a:effectLst/>
                        <a:latin typeface="Arial" pitchFamily="34" charset="0"/>
                        <a:ea typeface="Times New Roman"/>
                        <a:cs typeface="Arial" pitchFamily="34" charset="0"/>
                      </a:endParaRPr>
                    </a:p>
                  </a:txBody>
                  <a:tcPr marL="56190" marR="56190" marT="0" marB="0" anchor="ctr"/>
                </a:tc>
                <a:extLst>
                  <a:ext uri="{0D108BD9-81ED-4DB2-BD59-A6C34878D82A}">
                    <a16:rowId xmlns:a16="http://schemas.microsoft.com/office/drawing/2014/main" val="10000"/>
                  </a:ext>
                </a:extLst>
              </a:tr>
              <a:tr h="4662995">
                <a:tc>
                  <a:txBody>
                    <a:bodyPr/>
                    <a:lstStyle/>
                    <a:p>
                      <a:pPr marL="346075" marR="0" indent="-236538">
                        <a:lnSpc>
                          <a:spcPct val="100000"/>
                        </a:lnSpc>
                        <a:spcBef>
                          <a:spcPts val="0"/>
                        </a:spcBef>
                        <a:spcAft>
                          <a:spcPts val="0"/>
                        </a:spcAft>
                      </a:pPr>
                      <a:r>
                        <a:rPr lang="en-US" sz="2000" b="0" dirty="0" err="1">
                          <a:solidFill>
                            <a:schemeClr val="tx1"/>
                          </a:solidFill>
                          <a:effectLst/>
                          <a:latin typeface="Arial" pitchFamily="34" charset="0"/>
                          <a:cs typeface="Arial" pitchFamily="34" charset="0"/>
                        </a:rPr>
                        <a:t>Miosis</a:t>
                      </a:r>
                      <a:r>
                        <a:rPr lang="en-US" sz="2000" b="0" baseline="0" dirty="0">
                          <a:solidFill>
                            <a:schemeClr val="tx1"/>
                          </a:solidFill>
                          <a:effectLst/>
                          <a:latin typeface="Arial" pitchFamily="34" charset="0"/>
                          <a:cs typeface="Arial" pitchFamily="34" charset="0"/>
                        </a:rPr>
                        <a:t> (‘pinned’ pupils)</a:t>
                      </a:r>
                      <a:endParaRPr lang="en-US" sz="2000" b="0" dirty="0">
                        <a:solidFill>
                          <a:schemeClr val="tx1"/>
                        </a:solidFill>
                        <a:effectLst/>
                        <a:latin typeface="Arial" pitchFamily="34" charset="0"/>
                        <a:cs typeface="Arial" pitchFamily="34" charset="0"/>
                      </a:endParaRPr>
                    </a:p>
                    <a:p>
                      <a:pPr marL="225425" marR="0" indent="-171450">
                        <a:lnSpc>
                          <a:spcPct val="100000"/>
                        </a:lnSpc>
                        <a:spcBef>
                          <a:spcPts val="0"/>
                        </a:spcBef>
                        <a:spcAft>
                          <a:spcPts val="0"/>
                        </a:spcAft>
                      </a:pPr>
                      <a:r>
                        <a:rPr lang="en-US" sz="2000" b="0" dirty="0">
                          <a:solidFill>
                            <a:schemeClr val="tx1"/>
                          </a:solidFill>
                          <a:effectLst/>
                          <a:latin typeface="Arial" pitchFamily="34" charset="0"/>
                          <a:cs typeface="Arial" pitchFamily="34" charset="0"/>
                        </a:rPr>
                        <a:t> Decreased</a:t>
                      </a:r>
                      <a:r>
                        <a:rPr lang="en-US" sz="2000" b="0" baseline="0" dirty="0">
                          <a:solidFill>
                            <a:schemeClr val="tx1"/>
                          </a:solidFill>
                          <a:effectLst/>
                          <a:latin typeface="Arial" pitchFamily="34" charset="0"/>
                          <a:cs typeface="Arial" pitchFamily="34" charset="0"/>
                        </a:rPr>
                        <a:t> r</a:t>
                      </a:r>
                      <a:r>
                        <a:rPr lang="en-US" sz="2000" b="0" dirty="0">
                          <a:solidFill>
                            <a:schemeClr val="tx1"/>
                          </a:solidFill>
                          <a:effectLst/>
                          <a:latin typeface="Arial" pitchFamily="34" charset="0"/>
                          <a:cs typeface="Arial" pitchFamily="34" charset="0"/>
                        </a:rPr>
                        <a:t>espiration</a:t>
                      </a:r>
                    </a:p>
                    <a:p>
                      <a:pPr marL="225425" marR="0" indent="-171450">
                        <a:lnSpc>
                          <a:spcPct val="100000"/>
                        </a:lnSpc>
                        <a:spcBef>
                          <a:spcPts val="0"/>
                        </a:spcBef>
                        <a:spcAft>
                          <a:spcPts val="0"/>
                        </a:spcAft>
                      </a:pPr>
                      <a:r>
                        <a:rPr lang="en-US" sz="2000" b="0" dirty="0">
                          <a:solidFill>
                            <a:schemeClr val="tx1"/>
                          </a:solidFill>
                          <a:effectLst/>
                          <a:latin typeface="Arial" pitchFamily="34" charset="0"/>
                          <a:cs typeface="Arial" pitchFamily="34" charset="0"/>
                        </a:rPr>
                        <a:t> Hypotension</a:t>
                      </a:r>
                    </a:p>
                    <a:p>
                      <a:pPr marL="225425" marR="0" indent="-171450">
                        <a:lnSpc>
                          <a:spcPct val="100000"/>
                        </a:lnSpc>
                        <a:spcBef>
                          <a:spcPts val="0"/>
                        </a:spcBef>
                        <a:spcAft>
                          <a:spcPts val="0"/>
                        </a:spcAft>
                      </a:pPr>
                      <a:r>
                        <a:rPr lang="en-US" sz="2000" b="0" dirty="0">
                          <a:solidFill>
                            <a:schemeClr val="tx1"/>
                          </a:solidFill>
                          <a:effectLst/>
                          <a:latin typeface="Arial" pitchFamily="34" charset="0"/>
                          <a:cs typeface="Arial" pitchFamily="34" charset="0"/>
                        </a:rPr>
                        <a:t> Bradycardia</a:t>
                      </a:r>
                    </a:p>
                    <a:p>
                      <a:pPr marL="341313" marR="0" indent="-223838">
                        <a:lnSpc>
                          <a:spcPct val="100000"/>
                        </a:lnSpc>
                        <a:spcBef>
                          <a:spcPts val="0"/>
                        </a:spcBef>
                        <a:spcAft>
                          <a:spcPts val="0"/>
                        </a:spcAft>
                      </a:pPr>
                      <a:r>
                        <a:rPr lang="en-US" sz="2000" b="0" dirty="0">
                          <a:solidFill>
                            <a:schemeClr val="tx1"/>
                          </a:solidFill>
                          <a:effectLst/>
                          <a:latin typeface="Arial" pitchFamily="34" charset="0"/>
                          <a:cs typeface="Arial" pitchFamily="34" charset="0"/>
                        </a:rPr>
                        <a:t>Slurred speech</a:t>
                      </a:r>
                    </a:p>
                    <a:p>
                      <a:pPr marL="341313" marR="0" indent="-223838"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Arial" pitchFamily="34" charset="0"/>
                          <a:cs typeface="Arial" pitchFamily="34" charset="0"/>
                        </a:rPr>
                        <a:t>Drowsiness (‘on the nod’)</a:t>
                      </a:r>
                    </a:p>
                    <a:p>
                      <a:pPr marL="341313" marR="0" indent="-223838">
                        <a:lnSpc>
                          <a:spcPct val="100000"/>
                        </a:lnSpc>
                        <a:spcBef>
                          <a:spcPts val="0"/>
                        </a:spcBef>
                        <a:spcAft>
                          <a:spcPts val="0"/>
                        </a:spcAft>
                      </a:pPr>
                      <a:r>
                        <a:rPr lang="en-US" sz="2000" b="0" dirty="0">
                          <a:solidFill>
                            <a:schemeClr val="tx1"/>
                          </a:solidFill>
                          <a:effectLst/>
                          <a:latin typeface="Arial" pitchFamily="34" charset="0"/>
                          <a:cs typeface="Arial" pitchFamily="34" charset="0"/>
                        </a:rPr>
                        <a:t>Psychomotor </a:t>
                      </a:r>
                      <a:br>
                        <a:rPr lang="en-US" sz="2000" b="0" dirty="0">
                          <a:solidFill>
                            <a:schemeClr val="tx1"/>
                          </a:solidFill>
                          <a:effectLst/>
                          <a:latin typeface="Arial" pitchFamily="34" charset="0"/>
                          <a:cs typeface="Arial" pitchFamily="34" charset="0"/>
                        </a:rPr>
                      </a:br>
                      <a:r>
                        <a:rPr lang="en-US" sz="2000" b="0" baseline="0" dirty="0">
                          <a:solidFill>
                            <a:schemeClr val="tx1"/>
                          </a:solidFill>
                          <a:effectLst/>
                          <a:latin typeface="Arial" pitchFamily="34" charset="0"/>
                          <a:cs typeface="Arial" pitchFamily="34" charset="0"/>
                        </a:rPr>
                        <a:t> </a:t>
                      </a:r>
                      <a:r>
                        <a:rPr lang="en-US" sz="2000" b="0" dirty="0">
                          <a:solidFill>
                            <a:schemeClr val="tx1"/>
                          </a:solidFill>
                          <a:effectLst/>
                          <a:latin typeface="Arial" pitchFamily="34" charset="0"/>
                          <a:cs typeface="Arial" pitchFamily="34" charset="0"/>
                        </a:rPr>
                        <a:t>retardation</a:t>
                      </a:r>
                    </a:p>
                    <a:p>
                      <a:pPr marL="341313" marR="0" indent="-223838">
                        <a:lnSpc>
                          <a:spcPct val="100000"/>
                        </a:lnSpc>
                        <a:spcBef>
                          <a:spcPts val="0"/>
                        </a:spcBef>
                        <a:spcAft>
                          <a:spcPts val="0"/>
                        </a:spcAft>
                      </a:pPr>
                      <a:r>
                        <a:rPr lang="en-US" sz="2000" b="0" dirty="0">
                          <a:solidFill>
                            <a:schemeClr val="tx1"/>
                          </a:solidFill>
                          <a:effectLst/>
                          <a:latin typeface="Arial" pitchFamily="34" charset="0"/>
                          <a:cs typeface="Arial" pitchFamily="34" charset="0"/>
                        </a:rPr>
                        <a:t>Initial: euphoria</a:t>
                      </a:r>
                    </a:p>
                    <a:p>
                      <a:pPr marL="341313" marR="0" indent="-223838">
                        <a:lnSpc>
                          <a:spcPct val="100000"/>
                        </a:lnSpc>
                        <a:spcBef>
                          <a:spcPts val="0"/>
                        </a:spcBef>
                        <a:spcAft>
                          <a:spcPts val="0"/>
                        </a:spcAft>
                      </a:pPr>
                      <a:r>
                        <a:rPr lang="en-US" sz="2000" b="0" dirty="0">
                          <a:solidFill>
                            <a:schemeClr val="tx1"/>
                          </a:solidFill>
                          <a:effectLst/>
                          <a:latin typeface="Arial" pitchFamily="34" charset="0"/>
                          <a:cs typeface="Arial" pitchFamily="34" charset="0"/>
                        </a:rPr>
                        <a:t>Later: dysphoria </a:t>
                      </a:r>
                    </a:p>
                    <a:p>
                      <a:pPr marL="341313" marR="0" indent="-223838">
                        <a:lnSpc>
                          <a:spcPct val="100000"/>
                        </a:lnSpc>
                        <a:spcBef>
                          <a:spcPts val="0"/>
                        </a:spcBef>
                        <a:spcAft>
                          <a:spcPts val="0"/>
                        </a:spcAft>
                      </a:pPr>
                      <a:r>
                        <a:rPr lang="en-US" sz="2000" b="0" dirty="0">
                          <a:solidFill>
                            <a:schemeClr val="tx1"/>
                          </a:solidFill>
                          <a:effectLst/>
                          <a:latin typeface="Arial" pitchFamily="34" charset="0"/>
                          <a:cs typeface="Arial" pitchFamily="34" charset="0"/>
                        </a:rPr>
                        <a:t>Impaired:</a:t>
                      </a:r>
                    </a:p>
                    <a:p>
                      <a:pPr marL="347472" marR="0" indent="-231775">
                        <a:lnSpc>
                          <a:spcPct val="100000"/>
                        </a:lnSpc>
                        <a:spcBef>
                          <a:spcPts val="0"/>
                        </a:spcBef>
                        <a:spcAft>
                          <a:spcPts val="0"/>
                        </a:spcAft>
                        <a:buFont typeface="Arial" pitchFamily="34" charset="0"/>
                        <a:buChar char="•"/>
                      </a:pPr>
                      <a:r>
                        <a:rPr lang="en-US" sz="2000" b="0" dirty="0">
                          <a:solidFill>
                            <a:schemeClr val="tx1"/>
                          </a:solidFill>
                          <a:effectLst/>
                          <a:latin typeface="Arial" pitchFamily="34" charset="0"/>
                          <a:cs typeface="Arial" pitchFamily="34" charset="0"/>
                        </a:rPr>
                        <a:t>Concentration</a:t>
                      </a:r>
                    </a:p>
                    <a:p>
                      <a:pPr marL="347472" marR="0" indent="-231775">
                        <a:lnSpc>
                          <a:spcPct val="100000"/>
                        </a:lnSpc>
                        <a:spcBef>
                          <a:spcPts val="0"/>
                        </a:spcBef>
                        <a:spcAft>
                          <a:spcPts val="0"/>
                        </a:spcAft>
                        <a:buFont typeface="Arial" pitchFamily="34" charset="0"/>
                        <a:buChar char="•"/>
                      </a:pPr>
                      <a:r>
                        <a:rPr lang="en-US" sz="2000" b="0" dirty="0">
                          <a:solidFill>
                            <a:schemeClr val="tx1"/>
                          </a:solidFill>
                          <a:effectLst/>
                          <a:latin typeface="Arial" pitchFamily="34" charset="0"/>
                          <a:cs typeface="Arial" pitchFamily="34" charset="0"/>
                        </a:rPr>
                        <a:t>Judgment</a:t>
                      </a:r>
                    </a:p>
                    <a:p>
                      <a:pPr marL="347472" marR="0" indent="-231775">
                        <a:lnSpc>
                          <a:spcPct val="100000"/>
                        </a:lnSpc>
                        <a:spcBef>
                          <a:spcPts val="0"/>
                        </a:spcBef>
                        <a:spcAft>
                          <a:spcPts val="0"/>
                        </a:spcAft>
                        <a:buFont typeface="Arial" pitchFamily="34" charset="0"/>
                        <a:buChar char="•"/>
                      </a:pPr>
                      <a:r>
                        <a:rPr lang="en-US" sz="2000" b="0">
                          <a:solidFill>
                            <a:schemeClr val="tx1"/>
                          </a:solidFill>
                          <a:effectLst/>
                          <a:latin typeface="Arial" pitchFamily="34" charset="0"/>
                          <a:cs typeface="Arial" pitchFamily="34" charset="0"/>
                        </a:rPr>
                        <a:t>Memory</a:t>
                      </a:r>
                      <a:endParaRPr lang="en-US" sz="2000" b="0" dirty="0">
                        <a:solidFill>
                          <a:schemeClr val="tx1"/>
                        </a:solidFill>
                        <a:effectLst/>
                        <a:latin typeface="Arial" pitchFamily="34" charset="0"/>
                        <a:ea typeface="Times New Roman"/>
                        <a:cs typeface="Arial" pitchFamily="34" charset="0"/>
                      </a:endParaRPr>
                    </a:p>
                  </a:txBody>
                  <a:tcPr marL="56190" marR="56190" marT="0" marB="0"/>
                </a:tc>
                <a:extLst>
                  <a:ext uri="{0D108BD9-81ED-4DB2-BD59-A6C34878D82A}">
                    <a16:rowId xmlns:a16="http://schemas.microsoft.com/office/drawing/2014/main" val="10001"/>
                  </a:ext>
                </a:extLst>
              </a:tr>
            </a:tbl>
          </a:graphicData>
        </a:graphic>
      </p:graphicFrame>
      <p:sp>
        <p:nvSpPr>
          <p:cNvPr id="9" name="Text Placeholder 8"/>
          <p:cNvSpPr>
            <a:spLocks noGrp="1"/>
          </p:cNvSpPr>
          <p:nvPr>
            <p:ph type="body" sz="half" idx="2"/>
          </p:nvPr>
        </p:nvSpPr>
        <p:spPr>
          <a:xfrm>
            <a:off x="457200" y="1306513"/>
            <a:ext cx="2643188" cy="4691062"/>
          </a:xfrm>
        </p:spPr>
        <p:txBody>
          <a:bodyPr>
            <a:noAutofit/>
          </a:bodyPr>
          <a:lstStyle/>
          <a:p>
            <a:pPr marL="342900" indent="-342900">
              <a:spcBef>
                <a:spcPts val="0"/>
              </a:spcBef>
              <a:spcAft>
                <a:spcPts val="600"/>
              </a:spcAft>
              <a:buFont typeface="Arial" pitchFamily="34" charset="0"/>
              <a:buChar char="•"/>
              <a:defRPr/>
            </a:pPr>
            <a:r>
              <a:rPr sz="2800">
                <a:solidFill>
                  <a:prstClr val="black"/>
                </a:solidFill>
              </a:rPr>
              <a:t>Morphine</a:t>
            </a:r>
          </a:p>
          <a:p>
            <a:pPr marL="342900" indent="-342900">
              <a:spcBef>
                <a:spcPts val="0"/>
              </a:spcBef>
              <a:spcAft>
                <a:spcPts val="600"/>
              </a:spcAft>
              <a:buFont typeface="Arial" pitchFamily="34" charset="0"/>
              <a:buChar char="•"/>
              <a:defRPr/>
            </a:pPr>
            <a:r>
              <a:rPr sz="2800">
                <a:solidFill>
                  <a:prstClr val="black"/>
                </a:solidFill>
              </a:rPr>
              <a:t>Heroin</a:t>
            </a:r>
          </a:p>
          <a:p>
            <a:pPr marL="342900" indent="-342900">
              <a:spcBef>
                <a:spcPts val="0"/>
              </a:spcBef>
              <a:spcAft>
                <a:spcPts val="600"/>
              </a:spcAft>
              <a:buFont typeface="Arial" pitchFamily="34" charset="0"/>
              <a:buChar char="•"/>
              <a:defRPr/>
            </a:pPr>
            <a:r>
              <a:rPr sz="2800">
                <a:solidFill>
                  <a:prstClr val="black"/>
                </a:solidFill>
              </a:rPr>
              <a:t>Codeine</a:t>
            </a:r>
          </a:p>
          <a:p>
            <a:pPr marL="342900" indent="-342900">
              <a:spcBef>
                <a:spcPts val="0"/>
              </a:spcBef>
              <a:spcAft>
                <a:spcPts val="600"/>
              </a:spcAft>
              <a:buFont typeface="Arial" pitchFamily="34" charset="0"/>
              <a:buChar char="•"/>
              <a:defRPr/>
            </a:pPr>
            <a:r>
              <a:rPr sz="2800">
                <a:solidFill>
                  <a:prstClr val="black"/>
                </a:solidFill>
              </a:rPr>
              <a:t>Fentanyl</a:t>
            </a:r>
          </a:p>
          <a:p>
            <a:pPr marL="342900" indent="-342900">
              <a:spcBef>
                <a:spcPts val="0"/>
              </a:spcBef>
              <a:spcAft>
                <a:spcPts val="600"/>
              </a:spcAft>
              <a:buFont typeface="Arial" pitchFamily="34" charset="0"/>
              <a:buChar char="•"/>
              <a:defRPr/>
            </a:pPr>
            <a:r>
              <a:rPr sz="2800">
                <a:solidFill>
                  <a:prstClr val="black"/>
                </a:solidFill>
              </a:rPr>
              <a:t>Methadone</a:t>
            </a:r>
          </a:p>
          <a:p>
            <a:pPr marL="342900" indent="-342900">
              <a:spcBef>
                <a:spcPts val="0"/>
              </a:spcBef>
              <a:spcAft>
                <a:spcPts val="600"/>
              </a:spcAft>
              <a:buFont typeface="Arial" pitchFamily="34" charset="0"/>
              <a:buChar char="•"/>
              <a:defRPr/>
            </a:pPr>
            <a:r>
              <a:rPr sz="2800">
                <a:solidFill>
                  <a:prstClr val="black"/>
                </a:solidFill>
              </a:rPr>
              <a:t>Meperidine</a:t>
            </a:r>
          </a:p>
          <a:p>
            <a:pPr>
              <a:spcBef>
                <a:spcPts val="0"/>
              </a:spcBef>
              <a:spcAft>
                <a:spcPts val="600"/>
              </a:spcAft>
              <a:defRPr/>
            </a:pPr>
            <a:endParaRPr sz="1200"/>
          </a:p>
        </p:txBody>
      </p:sp>
      <p:sp>
        <p:nvSpPr>
          <p:cNvPr id="106505" name="Rectangle 9"/>
          <p:cNvSpPr>
            <a:spLocks noGrp="1" noChangeArrowheads="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5B77943-CBC0-8F42-9F3F-C4FC2A2C139C}" type="slidenum">
              <a:rPr lang="en-GB" sz="1600"/>
              <a:pPr eaLnBrk="1" hangingPunct="1"/>
              <a:t>42</a:t>
            </a:fld>
            <a:endParaRPr lang="en-GB" sz="1600" dirty="0"/>
          </a:p>
        </p:txBody>
      </p:sp>
      <p:sp>
        <p:nvSpPr>
          <p:cNvPr id="106506" name="Footer Placeholder 4"/>
          <p:cNvSpPr>
            <a:spLocks noGrp="1"/>
          </p:cNvSpPr>
          <p:nvPr>
            <p:ph type="ftr" sz="quarter" idx="4294967295"/>
          </p:nvPr>
        </p:nvSpPr>
        <p:spPr bwMode="auto">
          <a:xfrm>
            <a:off x="457200" y="6356350"/>
            <a:ext cx="8229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r>
              <a:rPr lang="en-US" sz="1000" dirty="0"/>
              <a:t>All Elsevier items and derived items © 2013, 2009 by Saunders, an imprint of Elsevier Inc.</a:t>
            </a:r>
          </a:p>
        </p:txBody>
      </p:sp>
      <p:graphicFrame>
        <p:nvGraphicFramePr>
          <p:cNvPr id="12" name="Table 11"/>
          <p:cNvGraphicFramePr>
            <a:graphicFrameLocks noGrp="1"/>
          </p:cNvGraphicFramePr>
          <p:nvPr>
            <p:extLst>
              <p:ext uri="{D42A27DB-BD31-4B8C-83A1-F6EECF244321}">
                <p14:modId xmlns:p14="http://schemas.microsoft.com/office/powerpoint/2010/main" val="1452861225"/>
              </p:ext>
            </p:extLst>
          </p:nvPr>
        </p:nvGraphicFramePr>
        <p:xfrm>
          <a:off x="6546850" y="1292225"/>
          <a:ext cx="2597150" cy="5104832"/>
        </p:xfrm>
        <a:graphic>
          <a:graphicData uri="http://schemas.openxmlformats.org/drawingml/2006/table">
            <a:tbl>
              <a:tblPr firstRow="1" firstCol="1" bandRow="1">
                <a:tableStyleId>{C083E6E3-FA7D-4D7B-A595-EF9225AFEA82}</a:tableStyleId>
              </a:tblPr>
              <a:tblGrid>
                <a:gridCol w="2597150">
                  <a:extLst>
                    <a:ext uri="{9D8B030D-6E8A-4147-A177-3AD203B41FA5}">
                      <a16:colId xmlns:a16="http://schemas.microsoft.com/office/drawing/2014/main" val="20000"/>
                    </a:ext>
                  </a:extLst>
                </a:gridCol>
              </a:tblGrid>
              <a:tr h="536575">
                <a:tc>
                  <a:txBody>
                    <a:bodyPr/>
                    <a:lstStyle/>
                    <a:p>
                      <a:pPr marL="155575" marR="0" indent="-155575" algn="ctr">
                        <a:lnSpc>
                          <a:spcPct val="100000"/>
                        </a:lnSpc>
                        <a:spcBef>
                          <a:spcPts val="0"/>
                        </a:spcBef>
                        <a:spcAft>
                          <a:spcPts val="0"/>
                        </a:spcAft>
                      </a:pPr>
                      <a:r>
                        <a:rPr lang="en-US" sz="1800" b="1" dirty="0">
                          <a:solidFill>
                            <a:schemeClr val="tx1"/>
                          </a:solidFill>
                          <a:effectLst/>
                          <a:latin typeface="Arial" pitchFamily="34" charset="0"/>
                          <a:cs typeface="Arial" pitchFamily="34" charset="0"/>
                        </a:rPr>
                        <a:t>Withdrawal Effects</a:t>
                      </a:r>
                      <a:endParaRPr lang="en-US" sz="1800" b="1" dirty="0">
                        <a:solidFill>
                          <a:schemeClr val="tx1"/>
                        </a:solidFill>
                        <a:effectLst/>
                        <a:latin typeface="Arial" pitchFamily="34" charset="0"/>
                        <a:ea typeface="Times New Roman"/>
                        <a:cs typeface="Arial" pitchFamily="34" charset="0"/>
                      </a:endParaRPr>
                    </a:p>
                  </a:txBody>
                  <a:tcPr marL="60612" marR="60612" marT="0" marB="0" anchor="ctr"/>
                </a:tc>
                <a:extLst>
                  <a:ext uri="{0D108BD9-81ED-4DB2-BD59-A6C34878D82A}">
                    <a16:rowId xmlns:a16="http://schemas.microsoft.com/office/drawing/2014/main" val="10000"/>
                  </a:ext>
                </a:extLst>
              </a:tr>
              <a:tr h="4568257">
                <a:tc>
                  <a:txBody>
                    <a:bodyPr/>
                    <a:lstStyle/>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Yawning</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Insomnia</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Irritability</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Rhinorrhea</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Panic</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Diaphoresis</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Cramps</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Nausea and vomiting</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Muscle aches</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Chills and fever</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Lacrimation</a:t>
                      </a:r>
                    </a:p>
                    <a:p>
                      <a:pPr marL="341313" marR="0" indent="-231775" algn="l">
                        <a:lnSpc>
                          <a:spcPct val="100000"/>
                        </a:lnSpc>
                        <a:spcBef>
                          <a:spcPts val="0"/>
                        </a:spcBef>
                        <a:spcAft>
                          <a:spcPts val="0"/>
                        </a:spcAft>
                      </a:pPr>
                      <a:r>
                        <a:rPr lang="en-US" sz="2000" b="0" dirty="0">
                          <a:solidFill>
                            <a:schemeClr val="tx1"/>
                          </a:solidFill>
                          <a:effectLst/>
                          <a:latin typeface="Arial" pitchFamily="34" charset="0"/>
                          <a:cs typeface="Arial" pitchFamily="34" charset="0"/>
                        </a:rPr>
                        <a:t>Diarrhea</a:t>
                      </a:r>
                      <a:endParaRPr lang="en-US" sz="2000" b="0" dirty="0">
                        <a:solidFill>
                          <a:schemeClr val="tx1"/>
                        </a:solidFill>
                        <a:effectLst/>
                        <a:latin typeface="Arial" pitchFamily="34" charset="0"/>
                        <a:ea typeface="Times New Roman"/>
                        <a:cs typeface="Arial" pitchFamily="34" charset="0"/>
                      </a:endParaRPr>
                    </a:p>
                  </a:txBody>
                  <a:tcPr marL="60612" marR="60612" marT="0" marB="0"/>
                </a:tc>
                <a:extLst>
                  <a:ext uri="{0D108BD9-81ED-4DB2-BD59-A6C34878D82A}">
                    <a16:rowId xmlns:a16="http://schemas.microsoft.com/office/drawing/2014/main" val="10001"/>
                  </a:ext>
                </a:extLst>
              </a:tr>
            </a:tbl>
          </a:graphicData>
        </a:graphic>
      </p:graphicFrame>
      <p:pic>
        <p:nvPicPr>
          <p:cNvPr id="23553" name="Picture 1" descr="C:\Users\dfiguero\AppData\Local\Microsoft\Windows\Temporary Internet Files\Content.IE5\P4U396MI\MC900332980[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4953000"/>
            <a:ext cx="1791310" cy="8220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886491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283464">
              <a:buFont typeface="Wingdings 2"/>
              <a:buChar char=""/>
              <a:defRPr/>
            </a:pPr>
            <a:r>
              <a:rPr lang="en-US" dirty="0"/>
              <a:t>Overdose</a:t>
            </a:r>
          </a:p>
          <a:p>
            <a:pPr marL="640080" lvl="1" indent="-237744">
              <a:buFont typeface="Verdana"/>
              <a:buChar char="◦"/>
              <a:defRPr/>
            </a:pPr>
            <a:r>
              <a:rPr lang="en-US" dirty="0"/>
              <a:t>Dilated pupils</a:t>
            </a:r>
          </a:p>
          <a:p>
            <a:pPr marL="640080" lvl="1" indent="-237744">
              <a:buFont typeface="Verdana"/>
              <a:buChar char="◦"/>
              <a:defRPr/>
            </a:pPr>
            <a:r>
              <a:rPr lang="en-US" dirty="0"/>
              <a:t>Respiratory depression</a:t>
            </a:r>
          </a:p>
          <a:p>
            <a:pPr marL="640080" lvl="1" indent="-237744">
              <a:buFont typeface="Verdana"/>
              <a:buChar char="◦"/>
              <a:defRPr/>
            </a:pPr>
            <a:r>
              <a:rPr lang="en-US" dirty="0"/>
              <a:t>Coma</a:t>
            </a:r>
          </a:p>
          <a:p>
            <a:pPr marL="640080" lvl="1" indent="-237744">
              <a:buFont typeface="Verdana"/>
              <a:buChar char="◦"/>
              <a:defRPr/>
            </a:pPr>
            <a:r>
              <a:rPr lang="en-US" dirty="0"/>
              <a:t>Shock</a:t>
            </a:r>
          </a:p>
          <a:p>
            <a:pPr marL="640080" lvl="1" indent="-237744">
              <a:buFont typeface="Verdana"/>
              <a:buChar char="◦"/>
              <a:defRPr/>
            </a:pPr>
            <a:r>
              <a:rPr lang="en-US" dirty="0"/>
              <a:t>Convulsions</a:t>
            </a:r>
          </a:p>
          <a:p>
            <a:pPr marL="640080" lvl="1" indent="-237744">
              <a:buFont typeface="Verdana"/>
              <a:buChar char="◦"/>
              <a:defRPr/>
            </a:pPr>
            <a:r>
              <a:rPr lang="en-US" dirty="0"/>
              <a:t>Death</a:t>
            </a:r>
          </a:p>
          <a:p>
            <a:endParaRPr lang="en-US" dirty="0"/>
          </a:p>
        </p:txBody>
      </p:sp>
      <p:sp>
        <p:nvSpPr>
          <p:cNvPr id="3" name="Title 2"/>
          <p:cNvSpPr>
            <a:spLocks noGrp="1"/>
          </p:cNvSpPr>
          <p:nvPr>
            <p:ph type="title"/>
          </p:nvPr>
        </p:nvSpPr>
        <p:spPr>
          <a:xfrm>
            <a:off x="688490" y="250439"/>
            <a:ext cx="7756263" cy="1556299"/>
          </a:xfrm>
        </p:spPr>
        <p:txBody>
          <a:bodyPr/>
          <a:lstStyle/>
          <a:p>
            <a:r>
              <a:rPr lang="en-US" dirty="0"/>
              <a:t>Opiates </a:t>
            </a:r>
            <a:br>
              <a:rPr lang="en-US" dirty="0"/>
            </a:br>
            <a:r>
              <a:rPr lang="en-US" i="1" dirty="0"/>
              <a:t>continued</a:t>
            </a:r>
          </a:p>
        </p:txBody>
      </p:sp>
    </p:spTree>
    <p:extLst>
      <p:ext uri="{BB962C8B-B14F-4D97-AF65-F5344CB8AC3E}">
        <p14:creationId xmlns:p14="http://schemas.microsoft.com/office/powerpoint/2010/main" val="2019590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457200" y="188912"/>
            <a:ext cx="8229600" cy="1474717"/>
          </a:xfrm>
        </p:spPr>
        <p:txBody>
          <a:bodyPr>
            <a:normAutofit/>
          </a:bodyPr>
          <a:lstStyle/>
          <a:p>
            <a:pPr eaLnBrk="1" hangingPunct="1"/>
            <a:r>
              <a:rPr lang="en-US" sz="3200" dirty="0">
                <a:solidFill>
                  <a:srgbClr val="A50021"/>
                </a:solidFill>
                <a:latin typeface="Arial" charset="0"/>
              </a:rPr>
              <a:t>Psychopharmacology: </a:t>
            </a:r>
            <a:br>
              <a:rPr lang="en-US" sz="3200" dirty="0">
                <a:solidFill>
                  <a:srgbClr val="A50021"/>
                </a:solidFill>
                <a:latin typeface="Arial" charset="0"/>
              </a:rPr>
            </a:br>
            <a:r>
              <a:rPr lang="en-US" sz="3200" dirty="0">
                <a:solidFill>
                  <a:srgbClr val="A50021"/>
                </a:solidFill>
                <a:latin typeface="Arial" charset="0"/>
              </a:rPr>
              <a:t>Treatment of Opioid Addiction</a:t>
            </a:r>
          </a:p>
        </p:txBody>
      </p:sp>
      <p:sp>
        <p:nvSpPr>
          <p:cNvPr id="730115" name="Rectangle 3"/>
          <p:cNvSpPr>
            <a:spLocks noGrp="1" noChangeArrowheads="1"/>
          </p:cNvSpPr>
          <p:nvPr>
            <p:ph idx="1"/>
          </p:nvPr>
        </p:nvSpPr>
        <p:spPr>
          <a:xfrm>
            <a:off x="585788" y="1930399"/>
            <a:ext cx="8558212" cy="4596168"/>
          </a:xfrm>
        </p:spPr>
        <p:txBody>
          <a:bodyPr>
            <a:normAutofit lnSpcReduction="10000"/>
          </a:bodyPr>
          <a:lstStyle/>
          <a:p>
            <a:pPr marL="365125" indent="-282575" eaLnBrk="1" hangingPunct="1">
              <a:lnSpc>
                <a:spcPct val="90000"/>
              </a:lnSpc>
              <a:spcBef>
                <a:spcPct val="20000"/>
              </a:spcBef>
              <a:spcAft>
                <a:spcPct val="20000"/>
              </a:spcAft>
              <a:buFont typeface="Wingdings 2" charset="0"/>
              <a:buChar char=""/>
            </a:pPr>
            <a:r>
              <a:rPr lang="en-US" sz="2200" dirty="0">
                <a:latin typeface="Arial" charset="0"/>
              </a:rPr>
              <a:t>Dolophine (methadone)</a:t>
            </a:r>
          </a:p>
          <a:p>
            <a:pPr marL="639763" lvl="1" indent="-236538" eaLnBrk="1" hangingPunct="1">
              <a:lnSpc>
                <a:spcPct val="90000"/>
              </a:lnSpc>
              <a:spcBef>
                <a:spcPct val="20000"/>
              </a:spcBef>
              <a:spcAft>
                <a:spcPct val="20000"/>
              </a:spcAft>
              <a:buFont typeface="Verdana" charset="0"/>
              <a:buChar char="◦"/>
            </a:pPr>
            <a:r>
              <a:rPr lang="en-US" sz="1900" dirty="0">
                <a:latin typeface="Arial" charset="0"/>
              </a:rPr>
              <a:t>Synthetic opiate blocks craving for and effects of heroin</a:t>
            </a:r>
          </a:p>
          <a:p>
            <a:pPr marL="639763" lvl="1" indent="-236538" eaLnBrk="1" hangingPunct="1">
              <a:lnSpc>
                <a:spcPct val="90000"/>
              </a:lnSpc>
              <a:spcBef>
                <a:spcPct val="20000"/>
              </a:spcBef>
              <a:spcAft>
                <a:spcPct val="20000"/>
              </a:spcAft>
              <a:buFont typeface="Verdana" charset="0"/>
              <a:buChar char="◦"/>
            </a:pPr>
            <a:r>
              <a:rPr lang="en-US" sz="1900" dirty="0">
                <a:latin typeface="Arial" charset="0"/>
              </a:rPr>
              <a:t>Only medication currently approved to treat pregnant opioid addict</a:t>
            </a:r>
          </a:p>
          <a:p>
            <a:pPr marL="365125" indent="-282575" eaLnBrk="1" hangingPunct="1">
              <a:lnSpc>
                <a:spcPct val="90000"/>
              </a:lnSpc>
              <a:spcBef>
                <a:spcPct val="20000"/>
              </a:spcBef>
              <a:spcAft>
                <a:spcPct val="20000"/>
              </a:spcAft>
              <a:buFont typeface="Wingdings 2" charset="0"/>
              <a:buChar char=""/>
            </a:pPr>
            <a:r>
              <a:rPr lang="en-US" sz="2200" dirty="0">
                <a:latin typeface="Arial" charset="0"/>
              </a:rPr>
              <a:t>LAAM (L-</a:t>
            </a:r>
            <a:r>
              <a:rPr lang="el-GR" sz="2200" dirty="0">
                <a:latin typeface="Arial" charset="0"/>
                <a:cs typeface="Arial" charset="0"/>
              </a:rPr>
              <a:t>α</a:t>
            </a:r>
            <a:r>
              <a:rPr lang="en-US" sz="2200" dirty="0">
                <a:latin typeface="Arial" charset="0"/>
              </a:rPr>
              <a:t>-acetylmethadol)</a:t>
            </a:r>
          </a:p>
          <a:p>
            <a:pPr marL="639763" lvl="1" indent="-236538" eaLnBrk="1" hangingPunct="1">
              <a:lnSpc>
                <a:spcPct val="90000"/>
              </a:lnSpc>
              <a:spcBef>
                <a:spcPct val="20000"/>
              </a:spcBef>
              <a:spcAft>
                <a:spcPct val="20000"/>
              </a:spcAft>
              <a:buFont typeface="Verdana" charset="0"/>
              <a:buChar char="◦"/>
            </a:pPr>
            <a:r>
              <a:rPr lang="en-US" sz="1900" dirty="0">
                <a:latin typeface="Arial" charset="0"/>
              </a:rPr>
              <a:t>An alternative to methadone</a:t>
            </a:r>
          </a:p>
          <a:p>
            <a:pPr marL="365125" indent="-282575" eaLnBrk="1" hangingPunct="1">
              <a:lnSpc>
                <a:spcPct val="90000"/>
              </a:lnSpc>
              <a:spcBef>
                <a:spcPct val="20000"/>
              </a:spcBef>
              <a:spcAft>
                <a:spcPct val="20000"/>
              </a:spcAft>
              <a:buFont typeface="Wingdings 2" charset="0"/>
              <a:buChar char=""/>
            </a:pPr>
            <a:r>
              <a:rPr lang="en-US" sz="2200" dirty="0">
                <a:latin typeface="Arial" charset="0"/>
              </a:rPr>
              <a:t>Naltrexone (Trexan, </a:t>
            </a:r>
            <a:r>
              <a:rPr lang="en-US" sz="2200" dirty="0" err="1">
                <a:latin typeface="Arial" charset="0"/>
              </a:rPr>
              <a:t>ReVia</a:t>
            </a:r>
            <a:r>
              <a:rPr lang="en-US" sz="2200" dirty="0">
                <a:latin typeface="Arial" charset="0"/>
              </a:rPr>
              <a:t>, </a:t>
            </a:r>
            <a:r>
              <a:rPr lang="en-US" sz="2200" dirty="0" err="1">
                <a:latin typeface="Arial" charset="0"/>
              </a:rPr>
              <a:t>Vivitrol</a:t>
            </a:r>
            <a:r>
              <a:rPr lang="en-US" sz="2200" dirty="0">
                <a:latin typeface="Arial" charset="0"/>
              </a:rPr>
              <a:t>)</a:t>
            </a:r>
          </a:p>
          <a:p>
            <a:pPr marL="639763" lvl="1" indent="-236538" eaLnBrk="1" hangingPunct="1">
              <a:lnSpc>
                <a:spcPct val="90000"/>
              </a:lnSpc>
              <a:spcBef>
                <a:spcPct val="20000"/>
              </a:spcBef>
              <a:spcAft>
                <a:spcPct val="20000"/>
              </a:spcAft>
              <a:buFont typeface="Verdana" charset="0"/>
              <a:buChar char="◦"/>
            </a:pPr>
            <a:r>
              <a:rPr lang="en-US" sz="1900" dirty="0">
                <a:latin typeface="Arial" charset="0"/>
              </a:rPr>
              <a:t>Antagonist that blocks euphoric effects of opioids</a:t>
            </a:r>
          </a:p>
          <a:p>
            <a:pPr marL="365125" indent="-282575" eaLnBrk="1" hangingPunct="1">
              <a:lnSpc>
                <a:spcPct val="90000"/>
              </a:lnSpc>
              <a:spcBef>
                <a:spcPct val="20000"/>
              </a:spcBef>
              <a:spcAft>
                <a:spcPct val="20000"/>
              </a:spcAft>
              <a:buFont typeface="Wingdings 2" charset="0"/>
              <a:buChar char=""/>
            </a:pPr>
            <a:r>
              <a:rPr lang="en-US" sz="2200" dirty="0">
                <a:latin typeface="Arial" charset="0"/>
              </a:rPr>
              <a:t>Prometa</a:t>
            </a:r>
          </a:p>
          <a:p>
            <a:pPr marL="639763" lvl="1" indent="-236538" eaLnBrk="1" hangingPunct="1">
              <a:lnSpc>
                <a:spcPct val="90000"/>
              </a:lnSpc>
              <a:spcBef>
                <a:spcPct val="20000"/>
              </a:spcBef>
              <a:spcAft>
                <a:spcPct val="20000"/>
              </a:spcAft>
              <a:buFont typeface="Verdana" charset="0"/>
              <a:buChar char="◦"/>
            </a:pPr>
            <a:r>
              <a:rPr lang="en-US" sz="1900" dirty="0">
                <a:latin typeface="Arial" charset="0"/>
              </a:rPr>
              <a:t>Targets craving and reduces relapse</a:t>
            </a:r>
          </a:p>
          <a:p>
            <a:pPr marL="365125" indent="-282575" eaLnBrk="1" hangingPunct="1">
              <a:lnSpc>
                <a:spcPct val="90000"/>
              </a:lnSpc>
              <a:spcBef>
                <a:spcPct val="20000"/>
              </a:spcBef>
              <a:spcAft>
                <a:spcPct val="20000"/>
              </a:spcAft>
              <a:buFont typeface="Wingdings 2" charset="0"/>
              <a:buChar char=""/>
            </a:pPr>
            <a:r>
              <a:rPr lang="en-US" sz="2200" dirty="0">
                <a:latin typeface="Arial" charset="0"/>
              </a:rPr>
              <a:t>Clonidine (Catapres)</a:t>
            </a:r>
          </a:p>
          <a:p>
            <a:pPr marL="639763" lvl="1" indent="-236538" eaLnBrk="1" hangingPunct="1">
              <a:lnSpc>
                <a:spcPct val="90000"/>
              </a:lnSpc>
              <a:spcBef>
                <a:spcPct val="20000"/>
              </a:spcBef>
              <a:spcAft>
                <a:spcPct val="20000"/>
              </a:spcAft>
              <a:buFont typeface="Verdana" charset="0"/>
              <a:buChar char="◦"/>
            </a:pPr>
            <a:r>
              <a:rPr lang="en-US" sz="1900" dirty="0">
                <a:latin typeface="Arial" charset="0"/>
              </a:rPr>
              <a:t>Nonopioid suppressor of opioid withdrawal symptoms</a:t>
            </a:r>
          </a:p>
          <a:p>
            <a:pPr marL="639763" lvl="1" indent="-236538" eaLnBrk="1" hangingPunct="1">
              <a:lnSpc>
                <a:spcPct val="90000"/>
              </a:lnSpc>
              <a:spcBef>
                <a:spcPct val="20000"/>
              </a:spcBef>
              <a:spcAft>
                <a:spcPct val="20000"/>
              </a:spcAft>
              <a:buFont typeface="Verdana" charset="0"/>
              <a:buChar char="◦"/>
            </a:pPr>
            <a:r>
              <a:rPr lang="en-US" sz="1900" dirty="0">
                <a:latin typeface="Arial" charset="0"/>
              </a:rPr>
              <a:t>Effective somatic treatment when combined with naltrexone</a:t>
            </a:r>
          </a:p>
        </p:txBody>
      </p:sp>
      <p:sp>
        <p:nvSpPr>
          <p:cNvPr id="22532"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5B5549A-F67B-454F-B46D-686F9638B6D0}" type="slidenum">
              <a:rPr lang="en-US"/>
              <a:pPr eaLnBrk="1" hangingPunct="1"/>
              <a:t>44</a:t>
            </a:fld>
            <a:endParaRPr lang="en-US" dirty="0"/>
          </a:p>
        </p:txBody>
      </p:sp>
    </p:spTree>
    <p:extLst>
      <p:ext uri="{BB962C8B-B14F-4D97-AF65-F5344CB8AC3E}">
        <p14:creationId xmlns:p14="http://schemas.microsoft.com/office/powerpoint/2010/main" val="2211371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solidFill>
                  <a:srgbClr val="A50021"/>
                </a:solidFill>
                <a:ea typeface="+mj-ea"/>
              </a:rPr>
              <a:t>Treatment of Opioid Addiction</a:t>
            </a:r>
            <a:br>
              <a:rPr lang="en-US" sz="4000" dirty="0">
                <a:solidFill>
                  <a:srgbClr val="A50021"/>
                </a:solidFill>
                <a:ea typeface="+mj-ea"/>
              </a:rPr>
            </a:br>
            <a:r>
              <a:rPr lang="en-US" sz="3200" i="1" dirty="0">
                <a:solidFill>
                  <a:srgbClr val="A50021"/>
                </a:solidFill>
                <a:ea typeface="+mj-ea"/>
              </a:rPr>
              <a:t>Continued</a:t>
            </a:r>
            <a:endParaRPr lang="en-US" sz="3200" i="1" dirty="0">
              <a:ea typeface="+mj-ea"/>
            </a:endParaRPr>
          </a:p>
        </p:txBody>
      </p:sp>
      <p:sp>
        <p:nvSpPr>
          <p:cNvPr id="3" name="Content Placeholder 2"/>
          <p:cNvSpPr>
            <a:spLocks noGrp="1"/>
          </p:cNvSpPr>
          <p:nvPr>
            <p:ph idx="1"/>
          </p:nvPr>
        </p:nvSpPr>
        <p:spPr/>
        <p:txBody>
          <a:bodyPr/>
          <a:lstStyle/>
          <a:p>
            <a:pPr marL="365760" indent="-283464" eaLnBrk="1" fontAlgn="auto" hangingPunct="1">
              <a:lnSpc>
                <a:spcPct val="90000"/>
              </a:lnSpc>
              <a:spcBef>
                <a:spcPct val="20000"/>
              </a:spcBef>
              <a:spcAft>
                <a:spcPct val="20000"/>
              </a:spcAft>
              <a:buFont typeface="Wingdings 2"/>
              <a:buChar char=""/>
              <a:defRPr/>
            </a:pPr>
            <a:r>
              <a:rPr lang="en-US" dirty="0">
                <a:ea typeface="+mn-ea"/>
              </a:rPr>
              <a:t>Buprenorphine (Subutex)</a:t>
            </a:r>
          </a:p>
          <a:p>
            <a:pPr lvl="1" eaLnBrk="1" hangingPunct="1">
              <a:lnSpc>
                <a:spcPct val="90000"/>
              </a:lnSpc>
              <a:spcBef>
                <a:spcPct val="20000"/>
              </a:spcBef>
              <a:spcAft>
                <a:spcPct val="20000"/>
              </a:spcAft>
              <a:defRPr/>
            </a:pPr>
            <a:r>
              <a:rPr lang="en-US" sz="3200" dirty="0"/>
              <a:t>Partial opioid agonist </a:t>
            </a:r>
          </a:p>
          <a:p>
            <a:pPr lvl="1" eaLnBrk="1" hangingPunct="1">
              <a:lnSpc>
                <a:spcPct val="90000"/>
              </a:lnSpc>
              <a:spcBef>
                <a:spcPct val="20000"/>
              </a:spcBef>
              <a:spcAft>
                <a:spcPct val="20000"/>
              </a:spcAft>
              <a:defRPr/>
            </a:pPr>
            <a:r>
              <a:rPr lang="en-US" sz="3200" dirty="0"/>
              <a:t>Blocks signs and symptoms of opioid withdrawal</a:t>
            </a:r>
          </a:p>
          <a:p>
            <a:pPr marL="342900" lvl="1" indent="-342900">
              <a:buFont typeface="Arial" pitchFamily="34" charset="0"/>
              <a:buChar char="•"/>
              <a:defRPr/>
            </a:pPr>
            <a:r>
              <a:rPr lang="en-US" sz="3200" dirty="0"/>
              <a:t>Naloxone/buprenorphine (Suboxone)</a:t>
            </a:r>
            <a:endParaRPr lang="en-US" dirty="0"/>
          </a:p>
          <a:p>
            <a:pPr marL="738188" lvl="1" indent="-273050">
              <a:defRPr/>
            </a:pPr>
            <a:r>
              <a:rPr lang="en-US" sz="3200" dirty="0"/>
              <a:t>Partial opioid agonist/antagonist </a:t>
            </a:r>
          </a:p>
          <a:p>
            <a:pPr>
              <a:buFontTx/>
              <a:buNone/>
              <a:defRPr/>
            </a:pPr>
            <a:endParaRPr lang="en-US" dirty="0">
              <a:ea typeface="+mn-ea"/>
            </a:endParaRP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58E355-FC8A-E64F-B867-0834DD603751}" type="slidenum">
              <a:rPr lang="en-US"/>
              <a:pPr eaLnBrk="1" hangingPunct="1"/>
              <a:t>45</a:t>
            </a:fld>
            <a:endParaRPr lang="en-US" dirty="0"/>
          </a:p>
        </p:txBody>
      </p:sp>
    </p:spTree>
    <p:extLst>
      <p:ext uri="{BB962C8B-B14F-4D97-AF65-F5344CB8AC3E}">
        <p14:creationId xmlns:p14="http://schemas.microsoft.com/office/powerpoint/2010/main" val="4089726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276225" y="228600"/>
            <a:ext cx="8591550" cy="1066800"/>
          </a:xfrm>
        </p:spPr>
        <p:txBody>
          <a:bodyPr/>
          <a:lstStyle/>
          <a:p>
            <a:pPr algn="ctr"/>
            <a:r>
              <a:rPr lang="en-US" dirty="0">
                <a:solidFill>
                  <a:srgbClr val="800000"/>
                </a:solidFill>
                <a:latin typeface="Candara" charset="0"/>
                <a:ea typeface="MS PGothic" charset="0"/>
              </a:rPr>
              <a:t>Naloxone for Overdose</a:t>
            </a:r>
          </a:p>
        </p:txBody>
      </p:sp>
      <p:sp>
        <p:nvSpPr>
          <p:cNvPr id="3" name="Content Placeholder 2"/>
          <p:cNvSpPr>
            <a:spLocks noGrp="1"/>
          </p:cNvSpPr>
          <p:nvPr>
            <p:ph sz="quarter" idx="4294967295"/>
          </p:nvPr>
        </p:nvSpPr>
        <p:spPr>
          <a:xfrm>
            <a:off x="274638" y="2108200"/>
            <a:ext cx="8594725" cy="4127500"/>
          </a:xfrm>
          <a:prstGeom prst="rect">
            <a:avLst/>
          </a:prstGeom>
        </p:spPr>
        <p:txBody>
          <a:bodyPr>
            <a:normAutofit lnSpcReduction="10000"/>
          </a:bodyPr>
          <a:lstStyle/>
          <a:p>
            <a:pPr>
              <a:lnSpc>
                <a:spcPct val="150000"/>
              </a:lnSpc>
              <a:defRPr/>
            </a:pPr>
            <a:r>
              <a:rPr lang="en-US" sz="2800" dirty="0"/>
              <a:t>For acute opiate overdose</a:t>
            </a:r>
          </a:p>
          <a:p>
            <a:pPr>
              <a:lnSpc>
                <a:spcPct val="150000"/>
              </a:lnSpc>
              <a:defRPr/>
            </a:pPr>
            <a:r>
              <a:rPr lang="en-US" sz="2800" dirty="0"/>
              <a:t>Naloxone auto-injector (</a:t>
            </a:r>
            <a:r>
              <a:rPr lang="en-US" sz="2800" dirty="0" err="1"/>
              <a:t>Evzio</a:t>
            </a:r>
            <a:r>
              <a:rPr lang="en-US" sz="2800" dirty="0"/>
              <a:t>)</a:t>
            </a:r>
          </a:p>
          <a:p>
            <a:pPr>
              <a:lnSpc>
                <a:spcPct val="150000"/>
              </a:lnSpc>
              <a:defRPr/>
            </a:pPr>
            <a:r>
              <a:rPr lang="en-US" sz="2800" dirty="0" err="1"/>
              <a:t>Nalozone</a:t>
            </a:r>
            <a:r>
              <a:rPr lang="en-US" sz="2800" dirty="0"/>
              <a:t> nasal spray (</a:t>
            </a:r>
            <a:r>
              <a:rPr lang="en-US" sz="2800" dirty="0" err="1"/>
              <a:t>Narcan</a:t>
            </a:r>
            <a:r>
              <a:rPr lang="en-US" sz="2800" dirty="0"/>
              <a:t> nasal spray)</a:t>
            </a:r>
          </a:p>
          <a:p>
            <a:pPr>
              <a:lnSpc>
                <a:spcPct val="150000"/>
              </a:lnSpc>
              <a:defRPr/>
            </a:pPr>
            <a:r>
              <a:rPr lang="en-US" sz="2800" dirty="0"/>
              <a:t>Can be administered by family, friends, caregivers</a:t>
            </a:r>
          </a:p>
          <a:p>
            <a:pPr>
              <a:lnSpc>
                <a:spcPct val="150000"/>
              </a:lnSpc>
              <a:defRPr/>
            </a:pPr>
            <a:r>
              <a:rPr lang="en-US" sz="2800" dirty="0"/>
              <a:t>Provides verbal instructions similar to an automated defibrillator</a:t>
            </a:r>
          </a:p>
        </p:txBody>
      </p:sp>
      <p:sp>
        <p:nvSpPr>
          <p:cNvPr id="4" name="Footer Placeholder 3"/>
          <p:cNvSpPr>
            <a:spLocks noGrp="1"/>
          </p:cNvSpPr>
          <p:nvPr>
            <p:ph type="ftr" sz="quarter" idx="4294967295"/>
          </p:nvPr>
        </p:nvSpPr>
        <p:spPr>
          <a:xfrm>
            <a:off x="3743325" y="6429375"/>
            <a:ext cx="4086225" cy="292100"/>
          </a:xfrm>
          <a:prstGeom prst="rect">
            <a:avLst/>
          </a:prstGeom>
        </p:spPr>
        <p:txBody>
          <a:bodyPr>
            <a:normAutofit fontScale="85000" lnSpcReduction="10000"/>
          </a:bodyPr>
          <a:lstStyle/>
          <a:p>
            <a:pPr>
              <a:defRPr/>
            </a:pPr>
            <a:r>
              <a:rPr lang="en-US" dirty="0"/>
              <a:t>Copyright © 2014, 2010, 2006 by Saunders, an imprint of Elsevier Inc.</a:t>
            </a:r>
          </a:p>
        </p:txBody>
      </p:sp>
      <p:sp>
        <p:nvSpPr>
          <p:cNvPr id="5" name="Slide Number Placeholder 4"/>
          <p:cNvSpPr>
            <a:spLocks noGrp="1"/>
          </p:cNvSpPr>
          <p:nvPr>
            <p:ph type="sldNum" sz="quarter" idx="4294967295"/>
          </p:nvPr>
        </p:nvSpPr>
        <p:spPr>
          <a:xfrm>
            <a:off x="7991475" y="6429375"/>
            <a:ext cx="876300" cy="292100"/>
          </a:xfrm>
          <a:prstGeom prst="rect">
            <a:avLst/>
          </a:prstGeom>
        </p:spPr>
        <p:txBody>
          <a:bodyPr>
            <a:normAutofit/>
          </a:bodyPr>
          <a:lstStyle/>
          <a:p>
            <a:pPr>
              <a:defRPr/>
            </a:pPr>
            <a:r>
              <a:rPr lang="en-GB" dirty="0"/>
              <a:t> </a:t>
            </a:r>
            <a:fld id="{0BC08DD7-4F54-6449-92EE-F2969933EA71}" type="slidenum">
              <a:rPr lang="en-GB" smtClean="0"/>
              <a:pPr>
                <a:defRPr/>
              </a:pPr>
              <a:t>46</a:t>
            </a:fld>
            <a:endParaRPr lang="en-GB" dirty="0"/>
          </a:p>
        </p:txBody>
      </p:sp>
      <p:sp>
        <p:nvSpPr>
          <p:cNvPr id="2" name="TextBox 1"/>
          <p:cNvSpPr txBox="1"/>
          <p:nvPr/>
        </p:nvSpPr>
        <p:spPr>
          <a:xfrm>
            <a:off x="7294527" y="85632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09951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eaLnBrk="1" hangingPunct="1">
              <a:lnSpc>
                <a:spcPct val="90000"/>
              </a:lnSpc>
            </a:pPr>
            <a:r>
              <a:rPr lang="en-US" sz="3600" dirty="0">
                <a:solidFill>
                  <a:srgbClr val="A50021"/>
                </a:solidFill>
                <a:latin typeface="Arial" charset="0"/>
              </a:rPr>
              <a:t>CNS Stimulants: Cocaine, Crack, Amphetamines </a:t>
            </a:r>
          </a:p>
        </p:txBody>
      </p:sp>
      <p:sp>
        <p:nvSpPr>
          <p:cNvPr id="585731" name="Rectangle 3"/>
          <p:cNvSpPr>
            <a:spLocks noGrp="1" noChangeArrowheads="1"/>
          </p:cNvSpPr>
          <p:nvPr>
            <p:ph sz="half" idx="4294967295"/>
          </p:nvPr>
        </p:nvSpPr>
        <p:spPr>
          <a:xfrm>
            <a:off x="457200" y="1600200"/>
            <a:ext cx="4038600" cy="4525963"/>
          </a:xfrm>
          <a:prstGeom prst="rect">
            <a:avLst/>
          </a:prstGeom>
        </p:spPr>
        <p:txBody>
          <a:bodyPr>
            <a:normAutofit fontScale="92500" lnSpcReduction="10000"/>
          </a:bodyPr>
          <a:lstStyle/>
          <a:p>
            <a:pPr marL="365760" indent="-283464" eaLnBrk="1" fontAlgn="auto" hangingPunct="1">
              <a:lnSpc>
                <a:spcPct val="90000"/>
              </a:lnSpc>
              <a:spcAft>
                <a:spcPts val="0"/>
              </a:spcAft>
              <a:buFont typeface="Wingdings 2"/>
              <a:buChar char=""/>
              <a:defRPr/>
            </a:pPr>
            <a:r>
              <a:rPr lang="en-US" dirty="0">
                <a:ea typeface="+mn-ea"/>
              </a:rPr>
              <a:t>Intoxication</a:t>
            </a:r>
          </a:p>
          <a:p>
            <a:pPr marL="640080" lvl="1" indent="-237744" eaLnBrk="1" fontAlgn="auto" hangingPunct="1">
              <a:lnSpc>
                <a:spcPct val="90000"/>
              </a:lnSpc>
              <a:spcAft>
                <a:spcPts val="0"/>
              </a:spcAft>
              <a:buFont typeface="Verdana"/>
              <a:buChar char="◦"/>
              <a:defRPr/>
            </a:pPr>
            <a:r>
              <a:rPr lang="en-US" dirty="0"/>
              <a:t>Dilated pupils</a:t>
            </a:r>
          </a:p>
          <a:p>
            <a:pPr marL="640080" lvl="1" indent="-237744" eaLnBrk="1" fontAlgn="auto" hangingPunct="1">
              <a:lnSpc>
                <a:spcPct val="90000"/>
              </a:lnSpc>
              <a:spcAft>
                <a:spcPts val="0"/>
              </a:spcAft>
              <a:buFont typeface="Verdana"/>
              <a:buChar char="◦"/>
              <a:defRPr/>
            </a:pPr>
            <a:r>
              <a:rPr lang="en-US" dirty="0"/>
              <a:t>Tachycardia, elevated blood pressure</a:t>
            </a:r>
          </a:p>
          <a:p>
            <a:pPr marL="640080" lvl="1" indent="-237744" eaLnBrk="1" fontAlgn="auto" hangingPunct="1">
              <a:lnSpc>
                <a:spcPct val="90000"/>
              </a:lnSpc>
              <a:spcAft>
                <a:spcPts val="0"/>
              </a:spcAft>
              <a:buFont typeface="Verdana"/>
              <a:buChar char="◦"/>
              <a:defRPr/>
            </a:pPr>
            <a:r>
              <a:rPr lang="en-US" dirty="0"/>
              <a:t>Nausea, vomiting</a:t>
            </a:r>
          </a:p>
          <a:p>
            <a:pPr marL="640080" lvl="1" indent="-237744" eaLnBrk="1" fontAlgn="auto" hangingPunct="1">
              <a:lnSpc>
                <a:spcPct val="90000"/>
              </a:lnSpc>
              <a:spcAft>
                <a:spcPts val="0"/>
              </a:spcAft>
              <a:buFont typeface="Verdana"/>
              <a:buChar char="◦"/>
              <a:defRPr/>
            </a:pPr>
            <a:r>
              <a:rPr lang="en-US" dirty="0"/>
              <a:t>Insomnia</a:t>
            </a:r>
          </a:p>
          <a:p>
            <a:pPr marL="640080" lvl="1" indent="-237744" eaLnBrk="1" fontAlgn="auto" hangingPunct="1">
              <a:lnSpc>
                <a:spcPct val="90000"/>
              </a:lnSpc>
              <a:spcAft>
                <a:spcPts val="0"/>
              </a:spcAft>
              <a:buFont typeface="Verdana"/>
              <a:buChar char="◦"/>
              <a:defRPr/>
            </a:pPr>
            <a:r>
              <a:rPr lang="en-US" dirty="0"/>
              <a:t>Assaultiveness,  potential for violence</a:t>
            </a:r>
          </a:p>
          <a:p>
            <a:pPr marL="640080" lvl="1" indent="-237744" eaLnBrk="1" fontAlgn="auto" hangingPunct="1">
              <a:lnSpc>
                <a:spcPct val="90000"/>
              </a:lnSpc>
              <a:spcAft>
                <a:spcPts val="0"/>
              </a:spcAft>
              <a:buFont typeface="Verdana"/>
              <a:buChar char="◦"/>
              <a:defRPr/>
            </a:pPr>
            <a:r>
              <a:rPr lang="en-US" dirty="0"/>
              <a:t>Impaired judgment, social and occupational functioning</a:t>
            </a:r>
          </a:p>
          <a:p>
            <a:pPr marL="640080" lvl="1" indent="-237744" eaLnBrk="1" fontAlgn="auto" hangingPunct="1">
              <a:lnSpc>
                <a:spcPct val="90000"/>
              </a:lnSpc>
              <a:spcAft>
                <a:spcPts val="0"/>
              </a:spcAft>
              <a:buFont typeface="Verdana"/>
              <a:buChar char="◦"/>
              <a:defRPr/>
            </a:pPr>
            <a:r>
              <a:rPr lang="en-US" dirty="0"/>
              <a:t>Euphoria, paranoia, delusions, hallucinations, psychosis</a:t>
            </a:r>
          </a:p>
          <a:p>
            <a:pPr marL="640080" lvl="1" indent="-237744" eaLnBrk="1" fontAlgn="auto" hangingPunct="1">
              <a:lnSpc>
                <a:spcPct val="90000"/>
              </a:lnSpc>
              <a:spcAft>
                <a:spcPts val="0"/>
              </a:spcAft>
              <a:buFont typeface="Verdana"/>
              <a:buChar char="◦"/>
              <a:defRPr/>
            </a:pPr>
            <a:r>
              <a:rPr lang="en-US" dirty="0"/>
              <a:t>Severe to panic levels of anxiety</a:t>
            </a:r>
          </a:p>
          <a:p>
            <a:pPr marL="365760" indent="-283464" eaLnBrk="1" fontAlgn="auto" hangingPunct="1">
              <a:lnSpc>
                <a:spcPct val="90000"/>
              </a:lnSpc>
              <a:spcAft>
                <a:spcPts val="0"/>
              </a:spcAft>
              <a:buFont typeface="Wingdings 2"/>
              <a:buChar char=""/>
              <a:defRPr/>
            </a:pPr>
            <a:endParaRPr lang="en-US" dirty="0">
              <a:ea typeface="+mn-ea"/>
            </a:endParaRPr>
          </a:p>
          <a:p>
            <a:pPr marL="365760" indent="-283464" eaLnBrk="1" fontAlgn="auto" hangingPunct="1">
              <a:lnSpc>
                <a:spcPct val="90000"/>
              </a:lnSpc>
              <a:spcAft>
                <a:spcPts val="0"/>
              </a:spcAft>
              <a:buFontTx/>
              <a:buNone/>
              <a:defRPr/>
            </a:pPr>
            <a:endParaRPr lang="en-US" dirty="0">
              <a:ea typeface="+mn-ea"/>
            </a:endParaRPr>
          </a:p>
        </p:txBody>
      </p:sp>
      <p:sp>
        <p:nvSpPr>
          <p:cNvPr id="6" name="Content Placeholder 5"/>
          <p:cNvSpPr>
            <a:spLocks noGrp="1"/>
          </p:cNvSpPr>
          <p:nvPr>
            <p:ph sz="half" idx="4294967295"/>
          </p:nvPr>
        </p:nvSpPr>
        <p:spPr>
          <a:xfrm>
            <a:off x="4648200" y="1600200"/>
            <a:ext cx="4038600" cy="4525963"/>
          </a:xfrm>
          <a:prstGeom prst="rect">
            <a:avLst/>
          </a:prstGeom>
        </p:spPr>
        <p:txBody>
          <a:bodyPr/>
          <a:lstStyle/>
          <a:p>
            <a:pPr marL="365760" indent="-283464" eaLnBrk="1" fontAlgn="auto" hangingPunct="1">
              <a:lnSpc>
                <a:spcPct val="90000"/>
              </a:lnSpc>
              <a:spcAft>
                <a:spcPts val="0"/>
              </a:spcAft>
              <a:buFont typeface="Wingdings 2"/>
              <a:buChar char=""/>
              <a:defRPr/>
            </a:pPr>
            <a:r>
              <a:rPr lang="en-US" dirty="0">
                <a:ea typeface="+mn-ea"/>
              </a:rPr>
              <a:t>Overdose</a:t>
            </a:r>
          </a:p>
          <a:p>
            <a:pPr marL="640080" lvl="1" indent="-237744" eaLnBrk="1" fontAlgn="auto" hangingPunct="1">
              <a:lnSpc>
                <a:spcPct val="90000"/>
              </a:lnSpc>
              <a:spcAft>
                <a:spcPts val="0"/>
              </a:spcAft>
              <a:buFont typeface="Verdana"/>
              <a:buChar char="◦"/>
              <a:defRPr/>
            </a:pPr>
            <a:r>
              <a:rPr lang="en-US" dirty="0"/>
              <a:t>Respiratory distress</a:t>
            </a:r>
          </a:p>
          <a:p>
            <a:pPr marL="640080" lvl="1" indent="-237744" eaLnBrk="1" fontAlgn="auto" hangingPunct="1">
              <a:lnSpc>
                <a:spcPct val="90000"/>
              </a:lnSpc>
              <a:spcAft>
                <a:spcPts val="0"/>
              </a:spcAft>
              <a:buFont typeface="Verdana"/>
              <a:buChar char="◦"/>
              <a:defRPr/>
            </a:pPr>
            <a:r>
              <a:rPr lang="en-US" dirty="0"/>
              <a:t>Ataxia</a:t>
            </a:r>
          </a:p>
          <a:p>
            <a:pPr marL="640080" lvl="1" indent="-237744" eaLnBrk="1" fontAlgn="auto" hangingPunct="1">
              <a:lnSpc>
                <a:spcPct val="90000"/>
              </a:lnSpc>
              <a:spcAft>
                <a:spcPts val="0"/>
              </a:spcAft>
              <a:buFont typeface="Verdana"/>
              <a:buChar char="◦"/>
              <a:defRPr/>
            </a:pPr>
            <a:r>
              <a:rPr lang="en-US" dirty="0"/>
              <a:t>Hyperpyrexia</a:t>
            </a:r>
          </a:p>
          <a:p>
            <a:pPr marL="640080" lvl="1" indent="-237744" eaLnBrk="1" fontAlgn="auto" hangingPunct="1">
              <a:lnSpc>
                <a:spcPct val="90000"/>
              </a:lnSpc>
              <a:spcAft>
                <a:spcPts val="0"/>
              </a:spcAft>
              <a:buFont typeface="Verdana"/>
              <a:buChar char="◦"/>
              <a:defRPr/>
            </a:pPr>
            <a:r>
              <a:rPr lang="en-US" dirty="0"/>
              <a:t>Convulsions</a:t>
            </a:r>
          </a:p>
          <a:p>
            <a:pPr marL="640080" lvl="1" indent="-237744" eaLnBrk="1" fontAlgn="auto" hangingPunct="1">
              <a:lnSpc>
                <a:spcPct val="90000"/>
              </a:lnSpc>
              <a:spcAft>
                <a:spcPts val="0"/>
              </a:spcAft>
              <a:buFont typeface="Verdana"/>
              <a:buChar char="◦"/>
              <a:defRPr/>
            </a:pPr>
            <a:r>
              <a:rPr lang="en-US" dirty="0"/>
              <a:t>Coma</a:t>
            </a:r>
          </a:p>
          <a:p>
            <a:pPr marL="640080" lvl="1" indent="-237744" eaLnBrk="1" fontAlgn="auto" hangingPunct="1">
              <a:lnSpc>
                <a:spcPct val="90000"/>
              </a:lnSpc>
              <a:spcAft>
                <a:spcPts val="0"/>
              </a:spcAft>
              <a:buFont typeface="Verdana"/>
              <a:buChar char="◦"/>
              <a:defRPr/>
            </a:pPr>
            <a:r>
              <a:rPr lang="en-US" dirty="0"/>
              <a:t>Stroke, Myocardial Infarction</a:t>
            </a:r>
          </a:p>
          <a:p>
            <a:pPr marL="640080" lvl="1" indent="-237744" eaLnBrk="1" fontAlgn="auto" hangingPunct="1">
              <a:lnSpc>
                <a:spcPct val="90000"/>
              </a:lnSpc>
              <a:spcAft>
                <a:spcPts val="0"/>
              </a:spcAft>
              <a:buFont typeface="Verdana"/>
              <a:buChar char="◦"/>
              <a:defRPr/>
            </a:pPr>
            <a:r>
              <a:rPr lang="en-US" dirty="0"/>
              <a:t>Death</a:t>
            </a:r>
          </a:p>
          <a:p>
            <a:pPr eaLnBrk="1" hangingPunct="1">
              <a:defRPr/>
            </a:pPr>
            <a:endParaRPr lang="en-US" dirty="0">
              <a:ea typeface="+mn-ea"/>
            </a:endParaRPr>
          </a:p>
        </p:txBody>
      </p:sp>
      <p:sp>
        <p:nvSpPr>
          <p:cNvPr id="25605"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0F79069-9DC8-9749-9A82-40F815C22C6B}" type="slidenum">
              <a:rPr lang="en-US"/>
              <a:pPr eaLnBrk="1" hangingPunct="1"/>
              <a:t>47</a:t>
            </a:fld>
            <a:endParaRPr lang="en-US" dirty="0"/>
          </a:p>
        </p:txBody>
      </p:sp>
    </p:spTree>
    <p:extLst>
      <p:ext uri="{BB962C8B-B14F-4D97-AF65-F5344CB8AC3E}">
        <p14:creationId xmlns:p14="http://schemas.microsoft.com/office/powerpoint/2010/main" val="2874832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177800"/>
            <a:ext cx="7756263" cy="1701800"/>
          </a:xfrm>
        </p:spPr>
        <p:txBody>
          <a:bodyPr>
            <a:normAutofit fontScale="90000"/>
          </a:bodyPr>
          <a:lstStyle/>
          <a:p>
            <a:pPr eaLnBrk="1" hangingPunct="1"/>
            <a:r>
              <a:rPr lang="en-US" sz="4400" dirty="0">
                <a:solidFill>
                  <a:srgbClr val="A50021"/>
                </a:solidFill>
                <a:latin typeface="Arial" charset="0"/>
              </a:rPr>
              <a:t>CNS Stimulants: Cocaine, Crack, Amphetamines </a:t>
            </a:r>
            <a:r>
              <a:rPr lang="en-US" sz="3200" i="1" dirty="0">
                <a:solidFill>
                  <a:srgbClr val="A50021"/>
                </a:solidFill>
                <a:latin typeface="Arial" charset="0"/>
              </a:rPr>
              <a:t>(Continued)</a:t>
            </a:r>
          </a:p>
        </p:txBody>
      </p:sp>
      <p:sp>
        <p:nvSpPr>
          <p:cNvPr id="3" name="Content Placeholder 2"/>
          <p:cNvSpPr>
            <a:spLocks noGrp="1"/>
          </p:cNvSpPr>
          <p:nvPr>
            <p:ph idx="1"/>
          </p:nvPr>
        </p:nvSpPr>
        <p:spPr>
          <a:xfrm>
            <a:off x="381000" y="2108200"/>
            <a:ext cx="8350250" cy="3833813"/>
          </a:xfrm>
        </p:spPr>
        <p:txBody>
          <a:bodyPr>
            <a:normAutofit fontScale="92500" lnSpcReduction="10000"/>
          </a:bodyPr>
          <a:lstStyle/>
          <a:p>
            <a:pPr marL="365125" indent="-282575" eaLnBrk="1" hangingPunct="1">
              <a:lnSpc>
                <a:spcPct val="85000"/>
              </a:lnSpc>
              <a:spcAft>
                <a:spcPct val="0"/>
              </a:spcAft>
              <a:buFont typeface="Wingdings 2" charset="0"/>
              <a:buChar char=""/>
            </a:pPr>
            <a:r>
              <a:rPr lang="en-US" sz="3000" dirty="0">
                <a:latin typeface="Arial" charset="0"/>
              </a:rPr>
              <a:t>Withdrawal</a:t>
            </a:r>
          </a:p>
          <a:p>
            <a:pPr marL="639763" lvl="1" indent="-236538" eaLnBrk="1" hangingPunct="1">
              <a:lnSpc>
                <a:spcPct val="85000"/>
              </a:lnSpc>
              <a:spcAft>
                <a:spcPct val="0"/>
              </a:spcAft>
              <a:buFont typeface="Verdana" charset="0"/>
              <a:buChar char="◦"/>
            </a:pPr>
            <a:r>
              <a:rPr lang="en-US" sz="2600" dirty="0">
                <a:latin typeface="Arial" charset="0"/>
              </a:rPr>
              <a:t>Fatigue, lethargy</a:t>
            </a:r>
          </a:p>
          <a:p>
            <a:pPr marL="639763" lvl="1" indent="-236538" eaLnBrk="1" hangingPunct="1">
              <a:lnSpc>
                <a:spcPct val="85000"/>
              </a:lnSpc>
              <a:spcAft>
                <a:spcPct val="0"/>
              </a:spcAft>
              <a:buFont typeface="Verdana" charset="0"/>
              <a:buChar char="◦"/>
            </a:pPr>
            <a:r>
              <a:rPr lang="en-US" sz="2600" dirty="0">
                <a:latin typeface="Arial" charset="0"/>
              </a:rPr>
              <a:t>Depression</a:t>
            </a:r>
          </a:p>
          <a:p>
            <a:pPr marL="639763" lvl="1" indent="-236538" eaLnBrk="1" hangingPunct="1">
              <a:lnSpc>
                <a:spcPct val="85000"/>
              </a:lnSpc>
              <a:spcAft>
                <a:spcPct val="0"/>
              </a:spcAft>
              <a:buFont typeface="Verdana" charset="0"/>
              <a:buChar char="◦"/>
            </a:pPr>
            <a:r>
              <a:rPr lang="en-US" sz="2600" dirty="0">
                <a:latin typeface="Arial" charset="0"/>
              </a:rPr>
              <a:t>Agitation, disorientation</a:t>
            </a:r>
          </a:p>
          <a:p>
            <a:pPr marL="639763" lvl="1" indent="-236538" eaLnBrk="1" hangingPunct="1">
              <a:lnSpc>
                <a:spcPct val="85000"/>
              </a:lnSpc>
              <a:spcAft>
                <a:spcPct val="0"/>
              </a:spcAft>
              <a:buFont typeface="Verdana" charset="0"/>
              <a:buChar char="◦"/>
            </a:pPr>
            <a:r>
              <a:rPr lang="en-US" sz="2600" dirty="0">
                <a:latin typeface="Arial" charset="0"/>
              </a:rPr>
              <a:t>Apathy</a:t>
            </a:r>
          </a:p>
          <a:p>
            <a:pPr marL="639763" lvl="1" indent="-236538" eaLnBrk="1" hangingPunct="1">
              <a:lnSpc>
                <a:spcPct val="85000"/>
              </a:lnSpc>
              <a:spcAft>
                <a:spcPct val="0"/>
              </a:spcAft>
              <a:buFont typeface="Verdana" charset="0"/>
              <a:buChar char="◦"/>
            </a:pPr>
            <a:r>
              <a:rPr lang="en-US" sz="2600" dirty="0">
                <a:latin typeface="Arial" charset="0"/>
              </a:rPr>
              <a:t>Anxiety</a:t>
            </a:r>
          </a:p>
          <a:p>
            <a:pPr marL="639763" lvl="1" indent="-236538" eaLnBrk="1" hangingPunct="1">
              <a:lnSpc>
                <a:spcPct val="85000"/>
              </a:lnSpc>
              <a:spcAft>
                <a:spcPct val="0"/>
              </a:spcAft>
              <a:buFont typeface="Verdana" charset="0"/>
              <a:buChar char="◦"/>
            </a:pPr>
            <a:r>
              <a:rPr lang="en-US" sz="2600" dirty="0">
                <a:latin typeface="Arial" charset="0"/>
              </a:rPr>
              <a:t>Sleeplessness</a:t>
            </a:r>
          </a:p>
          <a:p>
            <a:pPr marL="639763" lvl="1" indent="-236538" eaLnBrk="1" hangingPunct="1">
              <a:lnSpc>
                <a:spcPct val="85000"/>
              </a:lnSpc>
              <a:spcAft>
                <a:spcPct val="0"/>
              </a:spcAft>
              <a:buFont typeface="Verdana" charset="0"/>
              <a:buChar char="◦"/>
            </a:pPr>
            <a:r>
              <a:rPr lang="en-US" sz="2600" dirty="0">
                <a:latin typeface="Arial" charset="0"/>
              </a:rPr>
              <a:t>Craving</a:t>
            </a:r>
          </a:p>
          <a:p>
            <a:pPr marL="365125" indent="-282575" eaLnBrk="1" hangingPunct="1">
              <a:lnSpc>
                <a:spcPct val="85000"/>
              </a:lnSpc>
              <a:spcAft>
                <a:spcPct val="0"/>
              </a:spcAft>
              <a:buFont typeface="Wingdings 2" charset="0"/>
              <a:buChar char=""/>
            </a:pPr>
            <a:r>
              <a:rPr lang="en-US" sz="3000" dirty="0">
                <a:latin typeface="Arial" charset="0"/>
              </a:rPr>
              <a:t>Treatment</a:t>
            </a:r>
          </a:p>
          <a:p>
            <a:pPr marL="639763" lvl="1" indent="-236538" eaLnBrk="1" hangingPunct="1">
              <a:lnSpc>
                <a:spcPct val="85000"/>
              </a:lnSpc>
              <a:spcAft>
                <a:spcPct val="0"/>
              </a:spcAft>
              <a:buFont typeface="Verdana" charset="0"/>
              <a:buChar char="◦"/>
            </a:pPr>
            <a:r>
              <a:rPr lang="en-US" sz="2600" dirty="0">
                <a:latin typeface="Arial" charset="0"/>
              </a:rPr>
              <a:t>Symptomatic, supportive</a:t>
            </a: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CF4FE6-289B-AC48-8436-23F220FCB94D}" type="slidenum">
              <a:rPr lang="en-US"/>
              <a:pPr eaLnBrk="1" hangingPunct="1"/>
              <a:t>48</a:t>
            </a:fld>
            <a:endParaRPr lang="en-US" dirty="0"/>
          </a:p>
        </p:txBody>
      </p:sp>
    </p:spTree>
    <p:extLst>
      <p:ext uri="{BB962C8B-B14F-4D97-AF65-F5344CB8AC3E}">
        <p14:creationId xmlns:p14="http://schemas.microsoft.com/office/powerpoint/2010/main" val="441311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0"/>
            <a:ext cx="8229600" cy="1600200"/>
          </a:xfrm>
        </p:spPr>
        <p:txBody>
          <a:bodyPr/>
          <a:lstStyle/>
          <a:p>
            <a:pPr eaLnBrk="1" hangingPunct="1"/>
            <a:br>
              <a:rPr lang="en-US" dirty="0">
                <a:solidFill>
                  <a:srgbClr val="A50021"/>
                </a:solidFill>
                <a:latin typeface="Arial" charset="0"/>
              </a:rPr>
            </a:br>
            <a:r>
              <a:rPr lang="en-US" dirty="0">
                <a:solidFill>
                  <a:srgbClr val="A50021"/>
                </a:solidFill>
                <a:latin typeface="Arial" charset="0"/>
              </a:rPr>
              <a:t>Hallucinogens </a:t>
            </a:r>
            <a:br>
              <a:rPr lang="en-US" dirty="0">
                <a:solidFill>
                  <a:srgbClr val="A50021"/>
                </a:solidFill>
                <a:latin typeface="Arial" charset="0"/>
              </a:rPr>
            </a:br>
            <a:r>
              <a:rPr lang="en-US" sz="3200" dirty="0">
                <a:solidFill>
                  <a:srgbClr val="A50021"/>
                </a:solidFill>
                <a:latin typeface="Arial" charset="0"/>
              </a:rPr>
              <a:t>	LSD, Mescaline, Psilocybin</a:t>
            </a:r>
            <a:br>
              <a:rPr lang="en-US" sz="3200" dirty="0">
                <a:solidFill>
                  <a:srgbClr val="A50021"/>
                </a:solidFill>
                <a:latin typeface="Arial" charset="0"/>
              </a:rPr>
            </a:br>
            <a:endParaRPr lang="en-US" sz="3200" i="1" dirty="0">
              <a:solidFill>
                <a:srgbClr val="A50021"/>
              </a:solidFill>
              <a:latin typeface="Arial" charset="0"/>
            </a:endParaRPr>
          </a:p>
        </p:txBody>
      </p:sp>
      <p:sp>
        <p:nvSpPr>
          <p:cNvPr id="3" name="Content Placeholder 2"/>
          <p:cNvSpPr>
            <a:spLocks noGrp="1"/>
          </p:cNvSpPr>
          <p:nvPr>
            <p:ph sz="half" idx="4294967295"/>
          </p:nvPr>
        </p:nvSpPr>
        <p:spPr>
          <a:xfrm>
            <a:off x="457200" y="1896180"/>
            <a:ext cx="4038600" cy="4580820"/>
          </a:xfrm>
          <a:prstGeom prst="rect">
            <a:avLst/>
          </a:prstGeom>
        </p:spPr>
        <p:txBody>
          <a:bodyPr>
            <a:normAutofit lnSpcReduction="10000"/>
          </a:bodyPr>
          <a:lstStyle/>
          <a:p>
            <a:pPr marL="365760" indent="-283464" eaLnBrk="1" fontAlgn="auto" hangingPunct="1">
              <a:spcAft>
                <a:spcPts val="0"/>
              </a:spcAft>
              <a:buFont typeface="Wingdings 2"/>
              <a:buChar char=""/>
              <a:defRPr/>
            </a:pPr>
            <a:r>
              <a:rPr lang="en-US" dirty="0">
                <a:ea typeface="+mn-ea"/>
              </a:rPr>
              <a:t>Intoxication</a:t>
            </a:r>
          </a:p>
          <a:p>
            <a:pPr marL="640080" lvl="1" indent="-237744" eaLnBrk="1" fontAlgn="auto" hangingPunct="1">
              <a:spcAft>
                <a:spcPts val="0"/>
              </a:spcAft>
              <a:buFont typeface="Verdana"/>
              <a:buChar char="◦"/>
              <a:defRPr/>
            </a:pPr>
            <a:r>
              <a:rPr lang="en-US" dirty="0"/>
              <a:t>Pupil dilation</a:t>
            </a:r>
          </a:p>
          <a:p>
            <a:pPr marL="640080" lvl="1" indent="-237744" eaLnBrk="1" fontAlgn="auto" hangingPunct="1">
              <a:spcAft>
                <a:spcPts val="0"/>
              </a:spcAft>
              <a:buFont typeface="Verdana"/>
              <a:buChar char="◦"/>
              <a:defRPr/>
            </a:pPr>
            <a:r>
              <a:rPr lang="en-US" dirty="0"/>
              <a:t>Elevated pulse, temperature, respiration</a:t>
            </a:r>
          </a:p>
          <a:p>
            <a:pPr marL="640080" lvl="1" indent="-237744" eaLnBrk="1" fontAlgn="auto" hangingPunct="1">
              <a:spcAft>
                <a:spcPts val="0"/>
              </a:spcAft>
              <a:buFont typeface="Verdana"/>
              <a:buChar char="◦"/>
              <a:defRPr/>
            </a:pPr>
            <a:r>
              <a:rPr lang="en-US" dirty="0"/>
              <a:t>Diaphoresis</a:t>
            </a:r>
          </a:p>
          <a:p>
            <a:pPr marL="640080" lvl="1" indent="-237744" eaLnBrk="1" fontAlgn="auto" hangingPunct="1">
              <a:spcAft>
                <a:spcPts val="0"/>
              </a:spcAft>
              <a:buFont typeface="Verdana"/>
              <a:buChar char="◦"/>
              <a:defRPr/>
            </a:pPr>
            <a:r>
              <a:rPr lang="en-US" dirty="0"/>
              <a:t>Palpitations</a:t>
            </a:r>
          </a:p>
          <a:p>
            <a:pPr marL="640080" lvl="1" indent="-237744" eaLnBrk="1" fontAlgn="auto" hangingPunct="1">
              <a:spcAft>
                <a:spcPts val="0"/>
              </a:spcAft>
              <a:buFont typeface="Verdana"/>
              <a:buChar char="◦"/>
              <a:defRPr/>
            </a:pPr>
            <a:r>
              <a:rPr lang="en-US" dirty="0"/>
              <a:t>Tremors</a:t>
            </a:r>
          </a:p>
          <a:p>
            <a:pPr marL="640080" lvl="1" indent="-237744" eaLnBrk="1" fontAlgn="auto" hangingPunct="1">
              <a:spcAft>
                <a:spcPts val="0"/>
              </a:spcAft>
              <a:buFont typeface="Verdana"/>
              <a:buChar char="◦"/>
              <a:defRPr/>
            </a:pPr>
            <a:r>
              <a:rPr lang="en-US" dirty="0"/>
              <a:t>Incoordination</a:t>
            </a:r>
          </a:p>
          <a:p>
            <a:pPr marL="640080" lvl="1" indent="-237744" eaLnBrk="1" fontAlgn="auto" hangingPunct="1">
              <a:spcAft>
                <a:spcPts val="0"/>
              </a:spcAft>
              <a:buFont typeface="Verdana"/>
              <a:buChar char="◦"/>
              <a:defRPr/>
            </a:pPr>
            <a:r>
              <a:rPr lang="en-US" dirty="0"/>
              <a:t>Paranoia, fear of going crazy, grandiosity, depersonalization</a:t>
            </a:r>
          </a:p>
          <a:p>
            <a:pPr marL="640080" lvl="1" indent="-237744" eaLnBrk="1" fontAlgn="auto" hangingPunct="1">
              <a:spcAft>
                <a:spcPts val="0"/>
              </a:spcAft>
              <a:buFont typeface="Verdana"/>
              <a:buChar char="◦"/>
              <a:defRPr/>
            </a:pPr>
            <a:r>
              <a:rPr lang="en-US" dirty="0"/>
              <a:t>Synesthesia, hallucinations</a:t>
            </a:r>
          </a:p>
          <a:p>
            <a:pPr marL="640080" lvl="1" indent="-237744" eaLnBrk="1" fontAlgn="auto" hangingPunct="1">
              <a:spcAft>
                <a:spcPts val="0"/>
              </a:spcAft>
              <a:buFont typeface="Verdana"/>
              <a:buNone/>
              <a:defRPr/>
            </a:pPr>
            <a:endParaRPr lang="en-US" dirty="0"/>
          </a:p>
          <a:p>
            <a:pPr marL="640080" lvl="1" indent="-237744" eaLnBrk="1" fontAlgn="auto" hangingPunct="1">
              <a:spcAft>
                <a:spcPts val="0"/>
              </a:spcAft>
              <a:buFont typeface="Verdana"/>
              <a:buNone/>
              <a:defRPr/>
            </a:pPr>
            <a:endParaRPr lang="en-US" dirty="0"/>
          </a:p>
          <a:p>
            <a:pPr marL="365760" indent="-283464" eaLnBrk="1" fontAlgn="auto" hangingPunct="1">
              <a:spcAft>
                <a:spcPts val="0"/>
              </a:spcAft>
              <a:buFont typeface="Wingdings 2"/>
              <a:buChar char=""/>
              <a:defRPr/>
            </a:pPr>
            <a:endParaRPr lang="en-US" dirty="0">
              <a:ea typeface="+mn-ea"/>
            </a:endParaRPr>
          </a:p>
        </p:txBody>
      </p:sp>
      <p:sp>
        <p:nvSpPr>
          <p:cNvPr id="5" name="Content Placeholder 4"/>
          <p:cNvSpPr>
            <a:spLocks noGrp="1"/>
          </p:cNvSpPr>
          <p:nvPr>
            <p:ph sz="half" idx="4294967295"/>
          </p:nvPr>
        </p:nvSpPr>
        <p:spPr>
          <a:xfrm>
            <a:off x="4648200" y="1896180"/>
            <a:ext cx="4038600" cy="4580820"/>
          </a:xfrm>
          <a:prstGeom prst="rect">
            <a:avLst/>
          </a:prstGeom>
        </p:spPr>
        <p:txBody>
          <a:bodyPr>
            <a:normAutofit lnSpcReduction="10000"/>
          </a:bodyPr>
          <a:lstStyle/>
          <a:p>
            <a:pPr marL="365125" indent="-282575" eaLnBrk="1" hangingPunct="1">
              <a:spcAft>
                <a:spcPct val="0"/>
              </a:spcAft>
              <a:buFont typeface="Wingdings 2" charset="0"/>
              <a:buChar char=""/>
            </a:pPr>
            <a:r>
              <a:rPr lang="en-US" sz="2200" dirty="0">
                <a:latin typeface="Arial" charset="0"/>
              </a:rPr>
              <a:t>Overdose</a:t>
            </a:r>
          </a:p>
          <a:p>
            <a:pPr marL="639763" lvl="1" indent="-236538" eaLnBrk="1" hangingPunct="1">
              <a:spcAft>
                <a:spcPct val="0"/>
              </a:spcAft>
              <a:buFont typeface="Verdana" charset="0"/>
              <a:buChar char="◦"/>
            </a:pPr>
            <a:r>
              <a:rPr lang="en-US" sz="2200" dirty="0">
                <a:latin typeface="Arial" charset="0"/>
              </a:rPr>
              <a:t>Psychosis</a:t>
            </a:r>
          </a:p>
          <a:p>
            <a:pPr marL="639763" lvl="1" indent="-236538" eaLnBrk="1" hangingPunct="1">
              <a:spcAft>
                <a:spcPct val="0"/>
              </a:spcAft>
              <a:buFont typeface="Verdana" charset="0"/>
              <a:buChar char="◦"/>
            </a:pPr>
            <a:r>
              <a:rPr lang="en-US" sz="2200" dirty="0">
                <a:latin typeface="Arial" charset="0"/>
              </a:rPr>
              <a:t>Brain damage</a:t>
            </a:r>
          </a:p>
          <a:p>
            <a:pPr marL="639763" lvl="1" indent="-236538" eaLnBrk="1" hangingPunct="1">
              <a:spcAft>
                <a:spcPct val="0"/>
              </a:spcAft>
              <a:buFont typeface="Verdana" charset="0"/>
              <a:buChar char="◦"/>
            </a:pPr>
            <a:r>
              <a:rPr lang="en-US" sz="2200" dirty="0">
                <a:latin typeface="Arial" charset="0"/>
              </a:rPr>
              <a:t>Death</a:t>
            </a:r>
          </a:p>
          <a:p>
            <a:pPr marL="365125" indent="-282575" eaLnBrk="1" hangingPunct="1">
              <a:spcAft>
                <a:spcPct val="0"/>
              </a:spcAft>
              <a:buFont typeface="Wingdings 2" charset="0"/>
              <a:buChar char=""/>
            </a:pPr>
            <a:r>
              <a:rPr lang="en-US" sz="2200" dirty="0">
                <a:latin typeface="Arial" charset="0"/>
              </a:rPr>
              <a:t>Treatment</a:t>
            </a:r>
          </a:p>
          <a:p>
            <a:pPr marL="639763" lvl="1" indent="-236538" eaLnBrk="1" hangingPunct="1">
              <a:spcAft>
                <a:spcPct val="0"/>
              </a:spcAft>
              <a:buFont typeface="Verdana" charset="0"/>
              <a:buChar char="◦"/>
            </a:pPr>
            <a:r>
              <a:rPr lang="en-US" sz="2200" dirty="0">
                <a:latin typeface="Arial" charset="0"/>
              </a:rPr>
              <a:t>Supportive, anxiolytics</a:t>
            </a:r>
          </a:p>
          <a:p>
            <a:pPr marL="639763" lvl="1" indent="-236538" eaLnBrk="1" hangingPunct="1">
              <a:spcAft>
                <a:spcPct val="0"/>
              </a:spcAft>
              <a:buFont typeface="Verdana" charset="0"/>
              <a:buChar char="◦"/>
            </a:pPr>
            <a:r>
              <a:rPr lang="en-US" sz="2200" dirty="0">
                <a:latin typeface="Arial" charset="0"/>
              </a:rPr>
              <a:t>Minimal stimuli</a:t>
            </a:r>
          </a:p>
          <a:p>
            <a:pPr marL="639763" lvl="1" indent="-236538" eaLnBrk="1" hangingPunct="1">
              <a:spcAft>
                <a:spcPct val="0"/>
              </a:spcAft>
              <a:buFont typeface="Verdana" charset="0"/>
              <a:buChar char="◦"/>
            </a:pPr>
            <a:r>
              <a:rPr lang="en-US" sz="2200" dirty="0">
                <a:latin typeface="Arial" charset="0"/>
              </a:rPr>
              <a:t>Have one person stay with patient to </a:t>
            </a:r>
            <a:r>
              <a:rPr lang="ja-JP" altLang="en-US" sz="2200" dirty="0">
                <a:latin typeface="Arial" charset="0"/>
              </a:rPr>
              <a:t>“</a:t>
            </a:r>
            <a:r>
              <a:rPr lang="en-US" sz="2200" dirty="0">
                <a:latin typeface="Arial" charset="0"/>
              </a:rPr>
              <a:t>talk down</a:t>
            </a:r>
            <a:r>
              <a:rPr lang="ja-JP" altLang="en-US" sz="2200" dirty="0">
                <a:latin typeface="Arial" charset="0"/>
              </a:rPr>
              <a:t>”</a:t>
            </a:r>
            <a:r>
              <a:rPr lang="en-US" sz="2200" dirty="0">
                <a:latin typeface="Arial" charset="0"/>
              </a:rPr>
              <a:t> and reassure</a:t>
            </a:r>
          </a:p>
          <a:p>
            <a:pPr marL="639763" lvl="1" indent="-236538" eaLnBrk="1" hangingPunct="1">
              <a:spcAft>
                <a:spcPct val="0"/>
              </a:spcAft>
              <a:buFont typeface="Verdana" charset="0"/>
              <a:buChar char="◦"/>
            </a:pPr>
            <a:r>
              <a:rPr lang="en-US" sz="2200" dirty="0">
                <a:latin typeface="Arial" charset="0"/>
              </a:rPr>
              <a:t>Speak slowly and clearly in a low voice</a:t>
            </a:r>
          </a:p>
          <a:p>
            <a:pPr marL="365125" indent="-282575" eaLnBrk="1" hangingPunct="1"/>
            <a:endParaRPr lang="en-US" dirty="0">
              <a:latin typeface="Arial" charset="0"/>
            </a:endParaRPr>
          </a:p>
        </p:txBody>
      </p:sp>
      <p:sp>
        <p:nvSpPr>
          <p:cNvPr id="28677"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22E6843-4835-0046-96B4-6FB310B3D604}" type="slidenum">
              <a:rPr lang="en-US"/>
              <a:pPr eaLnBrk="1" hangingPunct="1"/>
              <a:t>49</a:t>
            </a:fld>
            <a:endParaRPr lang="en-US" dirty="0"/>
          </a:p>
        </p:txBody>
      </p:sp>
    </p:spTree>
    <p:extLst>
      <p:ext uri="{BB962C8B-B14F-4D97-AF65-F5344CB8AC3E}">
        <p14:creationId xmlns:p14="http://schemas.microsoft.com/office/powerpoint/2010/main" val="426744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519" y="838200"/>
            <a:ext cx="2436282" cy="3180997"/>
          </a:xfrm>
          <a:prstGeom prst="rect">
            <a:avLst/>
          </a:prstGeom>
        </p:spPr>
      </p:pic>
      <p:sp>
        <p:nvSpPr>
          <p:cNvPr id="12" name="Oval 2"/>
          <p:cNvSpPr/>
          <p:nvPr/>
        </p:nvSpPr>
        <p:spPr>
          <a:xfrm>
            <a:off x="2209800" y="304800"/>
            <a:ext cx="4648200" cy="4191000"/>
          </a:xfrm>
          <a:custGeom>
            <a:avLst/>
            <a:gdLst>
              <a:gd name="connsiteX0" fmla="*/ 0 w 5334000"/>
              <a:gd name="connsiteY0" fmla="*/ 1790700 h 3581400"/>
              <a:gd name="connsiteX1" fmla="*/ 2667000 w 5334000"/>
              <a:gd name="connsiteY1" fmla="*/ 0 h 3581400"/>
              <a:gd name="connsiteX2" fmla="*/ 5334000 w 5334000"/>
              <a:gd name="connsiteY2" fmla="*/ 1790700 h 3581400"/>
              <a:gd name="connsiteX3" fmla="*/ 2667000 w 5334000"/>
              <a:gd name="connsiteY3" fmla="*/ 3581400 h 3581400"/>
              <a:gd name="connsiteX4" fmla="*/ 0 w 5334000"/>
              <a:gd name="connsiteY4" fmla="*/ 1790700 h 3581400"/>
              <a:gd name="connsiteX0" fmla="*/ 0 w 5334000"/>
              <a:gd name="connsiteY0" fmla="*/ 1790700 h 3582804"/>
              <a:gd name="connsiteX1" fmla="*/ 2667000 w 5334000"/>
              <a:gd name="connsiteY1" fmla="*/ 0 h 3582804"/>
              <a:gd name="connsiteX2" fmla="*/ 5334000 w 5334000"/>
              <a:gd name="connsiteY2" fmla="*/ 1790700 h 3582804"/>
              <a:gd name="connsiteX3" fmla="*/ 2667000 w 5334000"/>
              <a:gd name="connsiteY3" fmla="*/ 3581400 h 3582804"/>
              <a:gd name="connsiteX4" fmla="*/ 0 w 5334000"/>
              <a:gd name="connsiteY4" fmla="*/ 1790700 h 3582804"/>
              <a:gd name="connsiteX0" fmla="*/ 0 w 5334000"/>
              <a:gd name="connsiteY0" fmla="*/ 1790700 h 4568218"/>
              <a:gd name="connsiteX1" fmla="*/ 2667000 w 5334000"/>
              <a:gd name="connsiteY1" fmla="*/ 0 h 4568218"/>
              <a:gd name="connsiteX2" fmla="*/ 5334000 w 5334000"/>
              <a:gd name="connsiteY2" fmla="*/ 1790700 h 4568218"/>
              <a:gd name="connsiteX3" fmla="*/ 2667000 w 5334000"/>
              <a:gd name="connsiteY3" fmla="*/ 4567628 h 4568218"/>
              <a:gd name="connsiteX4" fmla="*/ 0 w 5334000"/>
              <a:gd name="connsiteY4" fmla="*/ 1790700 h 4568218"/>
              <a:gd name="connsiteX0" fmla="*/ 12 w 5334012"/>
              <a:gd name="connsiteY0" fmla="*/ 1885270 h 4662793"/>
              <a:gd name="connsiteX1" fmla="*/ 2639988 w 5334012"/>
              <a:gd name="connsiteY1" fmla="*/ 0 h 4662793"/>
              <a:gd name="connsiteX2" fmla="*/ 5334012 w 5334012"/>
              <a:gd name="connsiteY2" fmla="*/ 1885270 h 4662793"/>
              <a:gd name="connsiteX3" fmla="*/ 2667012 w 5334012"/>
              <a:gd name="connsiteY3" fmla="*/ 4662198 h 4662793"/>
              <a:gd name="connsiteX4" fmla="*/ 12 w 5334012"/>
              <a:gd name="connsiteY4" fmla="*/ 1885270 h 4662793"/>
              <a:gd name="connsiteX0" fmla="*/ 9 w 5279962"/>
              <a:gd name="connsiteY0" fmla="*/ 1885270 h 4662198"/>
              <a:gd name="connsiteX1" fmla="*/ 2585938 w 5279962"/>
              <a:gd name="connsiteY1" fmla="*/ 0 h 4662198"/>
              <a:gd name="connsiteX2" fmla="*/ 5279962 w 5279962"/>
              <a:gd name="connsiteY2" fmla="*/ 1885270 h 4662198"/>
              <a:gd name="connsiteX3" fmla="*/ 2612962 w 5279962"/>
              <a:gd name="connsiteY3" fmla="*/ 4662198 h 4662198"/>
              <a:gd name="connsiteX4" fmla="*/ 9 w 5279962"/>
              <a:gd name="connsiteY4" fmla="*/ 1885270 h 4662198"/>
              <a:gd name="connsiteX0" fmla="*/ 2612962 w 5279962"/>
              <a:gd name="connsiteY0" fmla="*/ 4662198 h 4753638"/>
              <a:gd name="connsiteX1" fmla="*/ 9 w 5279962"/>
              <a:gd name="connsiteY1" fmla="*/ 1885270 h 4753638"/>
              <a:gd name="connsiteX2" fmla="*/ 2585938 w 5279962"/>
              <a:gd name="connsiteY2" fmla="*/ 0 h 4753638"/>
              <a:gd name="connsiteX3" fmla="*/ 5279962 w 5279962"/>
              <a:gd name="connsiteY3" fmla="*/ 1885270 h 4753638"/>
              <a:gd name="connsiteX4" fmla="*/ 2704402 w 5279962"/>
              <a:gd name="connsiteY4" fmla="*/ 4753638 h 4753638"/>
              <a:gd name="connsiteX0" fmla="*/ 2356944 w 5280665"/>
              <a:gd name="connsiteY0" fmla="*/ 4662198 h 4753638"/>
              <a:gd name="connsiteX1" fmla="*/ 712 w 5280665"/>
              <a:gd name="connsiteY1" fmla="*/ 1885270 h 4753638"/>
              <a:gd name="connsiteX2" fmla="*/ 2586641 w 5280665"/>
              <a:gd name="connsiteY2" fmla="*/ 0 h 4753638"/>
              <a:gd name="connsiteX3" fmla="*/ 5280665 w 5280665"/>
              <a:gd name="connsiteY3" fmla="*/ 1885270 h 4753638"/>
              <a:gd name="connsiteX4" fmla="*/ 2705105 w 5280665"/>
              <a:gd name="connsiteY4" fmla="*/ 4753638 h 4753638"/>
              <a:gd name="connsiteX0" fmla="*/ 2356944 w 5280665"/>
              <a:gd name="connsiteY0" fmla="*/ 4662198 h 4662198"/>
              <a:gd name="connsiteX1" fmla="*/ 712 w 5280665"/>
              <a:gd name="connsiteY1" fmla="*/ 1885270 h 4662198"/>
              <a:gd name="connsiteX2" fmla="*/ 2586641 w 5280665"/>
              <a:gd name="connsiteY2" fmla="*/ 0 h 4662198"/>
              <a:gd name="connsiteX3" fmla="*/ 5280665 w 5280665"/>
              <a:gd name="connsiteY3" fmla="*/ 1885270 h 4662198"/>
              <a:gd name="connsiteX4" fmla="*/ 3015873 w 5280665"/>
              <a:gd name="connsiteY4" fmla="*/ 4659069 h 4662198"/>
              <a:gd name="connsiteX0" fmla="*/ 2356944 w 5280665"/>
              <a:gd name="connsiteY0" fmla="*/ 4662198 h 4662198"/>
              <a:gd name="connsiteX1" fmla="*/ 712 w 5280665"/>
              <a:gd name="connsiteY1" fmla="*/ 1885270 h 4662198"/>
              <a:gd name="connsiteX2" fmla="*/ 2586641 w 5280665"/>
              <a:gd name="connsiteY2" fmla="*/ 0 h 4662198"/>
              <a:gd name="connsiteX3" fmla="*/ 5280665 w 5280665"/>
              <a:gd name="connsiteY3" fmla="*/ 1885270 h 4662198"/>
              <a:gd name="connsiteX4" fmla="*/ 3015873 w 5280665"/>
              <a:gd name="connsiteY4" fmla="*/ 4659069 h 4662198"/>
              <a:gd name="connsiteX0" fmla="*/ 2356295 w 5280016"/>
              <a:gd name="connsiteY0" fmla="*/ 4662198 h 4662198"/>
              <a:gd name="connsiteX1" fmla="*/ 63 w 5280016"/>
              <a:gd name="connsiteY1" fmla="*/ 1885270 h 4662198"/>
              <a:gd name="connsiteX2" fmla="*/ 2585992 w 5280016"/>
              <a:gd name="connsiteY2" fmla="*/ 0 h 4662198"/>
              <a:gd name="connsiteX3" fmla="*/ 5280016 w 5280016"/>
              <a:gd name="connsiteY3" fmla="*/ 1885270 h 4662198"/>
              <a:gd name="connsiteX4" fmla="*/ 3015224 w 5280016"/>
              <a:gd name="connsiteY4" fmla="*/ 4659069 h 4662198"/>
              <a:gd name="connsiteX0" fmla="*/ 2356295 w 5281173"/>
              <a:gd name="connsiteY0" fmla="*/ 4662198 h 4662198"/>
              <a:gd name="connsiteX1" fmla="*/ 63 w 5281173"/>
              <a:gd name="connsiteY1" fmla="*/ 1885270 h 4662198"/>
              <a:gd name="connsiteX2" fmla="*/ 2585992 w 5281173"/>
              <a:gd name="connsiteY2" fmla="*/ 0 h 4662198"/>
              <a:gd name="connsiteX3" fmla="*/ 5280016 w 5281173"/>
              <a:gd name="connsiteY3" fmla="*/ 1885270 h 4662198"/>
              <a:gd name="connsiteX4" fmla="*/ 3015224 w 5281173"/>
              <a:gd name="connsiteY4" fmla="*/ 4659069 h 4662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1173" h="4662198">
                <a:moveTo>
                  <a:pt x="2356295" y="4662198"/>
                </a:moveTo>
                <a:cubicBezTo>
                  <a:pt x="1476303" y="4662198"/>
                  <a:pt x="-11078" y="3016557"/>
                  <a:pt x="63" y="1885270"/>
                </a:cubicBezTo>
                <a:cubicBezTo>
                  <a:pt x="11204" y="753983"/>
                  <a:pt x="1706000" y="0"/>
                  <a:pt x="2585992" y="0"/>
                </a:cubicBezTo>
                <a:cubicBezTo>
                  <a:pt x="3465984" y="0"/>
                  <a:pt x="5334298" y="686367"/>
                  <a:pt x="5280016" y="1885270"/>
                </a:cubicBezTo>
                <a:cubicBezTo>
                  <a:pt x="5280016" y="2874246"/>
                  <a:pt x="3682171" y="4432529"/>
                  <a:pt x="3015224" y="4659069"/>
                </a:cubicBezTo>
              </a:path>
            </a:pathLst>
          </a:custGeom>
          <a:noFill/>
          <a:ln w="19050">
            <a:solidFill>
              <a:srgbClr val="C19D60"/>
            </a:solidFill>
            <a:headEnd type="triangle" w="lg" len="lg"/>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394114" y="799173"/>
            <a:ext cx="2272886" cy="1287746"/>
          </a:xfrm>
          <a:prstGeom prst="rect">
            <a:avLst/>
          </a:prstGeom>
          <a:solidFill>
            <a:schemeClr val="accent1">
              <a:lumMod val="40000"/>
              <a:lumOff val="60000"/>
            </a:schemeClr>
          </a:solidFill>
        </p:spPr>
        <p:txBody>
          <a:bodyPr wrap="square" rtlCol="0">
            <a:spAutoFit/>
          </a:bodyPr>
          <a:lstStyle/>
          <a:p>
            <a:pPr algn="ctr">
              <a:lnSpc>
                <a:spcPts val="1550"/>
              </a:lnSpc>
            </a:pPr>
            <a:r>
              <a:rPr lang="en-US" sz="1400" b="1" dirty="0">
                <a:latin typeface="Arial" pitchFamily="34" charset="0"/>
                <a:cs typeface="Arial" pitchFamily="34" charset="0"/>
              </a:rPr>
              <a:t>Positive Symptoms</a:t>
            </a:r>
          </a:p>
          <a:p>
            <a:pPr marL="165100" indent="-165100">
              <a:lnSpc>
                <a:spcPts val="1550"/>
              </a:lnSpc>
              <a:buFont typeface="Arial"/>
              <a:buChar char="•"/>
            </a:pPr>
            <a:r>
              <a:rPr lang="en-US" sz="1400" dirty="0">
                <a:latin typeface="Arial" pitchFamily="34" charset="0"/>
                <a:cs typeface="Arial" pitchFamily="34" charset="0"/>
              </a:rPr>
              <a:t>Hallucinations</a:t>
            </a:r>
          </a:p>
          <a:p>
            <a:pPr marL="165100" indent="-165100">
              <a:lnSpc>
                <a:spcPts val="1550"/>
              </a:lnSpc>
              <a:buFont typeface="Arial"/>
              <a:buChar char="•"/>
            </a:pPr>
            <a:r>
              <a:rPr lang="en-US" sz="1400" dirty="0">
                <a:latin typeface="Arial" pitchFamily="34" charset="0"/>
                <a:cs typeface="Arial" pitchFamily="34" charset="0"/>
              </a:rPr>
              <a:t>Delusions</a:t>
            </a:r>
          </a:p>
          <a:p>
            <a:pPr marL="165100" indent="-165100">
              <a:lnSpc>
                <a:spcPts val="1550"/>
              </a:lnSpc>
              <a:buFont typeface="Arial"/>
              <a:buChar char="•"/>
            </a:pPr>
            <a:r>
              <a:rPr lang="en-US" sz="1400" dirty="0">
                <a:latin typeface="Arial" pitchFamily="34" charset="0"/>
                <a:cs typeface="Arial" pitchFamily="34" charset="0"/>
              </a:rPr>
              <a:t>Disorganized speech (associative looseness)</a:t>
            </a:r>
          </a:p>
          <a:p>
            <a:pPr marL="165100" indent="-165100">
              <a:lnSpc>
                <a:spcPts val="1550"/>
              </a:lnSpc>
              <a:buFont typeface="Arial"/>
              <a:buChar char="•"/>
            </a:pPr>
            <a:r>
              <a:rPr lang="en-US" sz="1400" dirty="0">
                <a:latin typeface="Arial" pitchFamily="34" charset="0"/>
                <a:cs typeface="Arial" pitchFamily="34" charset="0"/>
              </a:rPr>
              <a:t>Bizarre Behavior</a:t>
            </a:r>
          </a:p>
        </p:txBody>
      </p:sp>
      <p:sp>
        <p:nvSpPr>
          <p:cNvPr id="7" name="TextBox 6"/>
          <p:cNvSpPr txBox="1"/>
          <p:nvPr/>
        </p:nvSpPr>
        <p:spPr>
          <a:xfrm>
            <a:off x="381000" y="2895600"/>
            <a:ext cx="2202638" cy="2082835"/>
          </a:xfrm>
          <a:prstGeom prst="rect">
            <a:avLst/>
          </a:prstGeom>
          <a:solidFill>
            <a:schemeClr val="accent1">
              <a:lumMod val="40000"/>
              <a:lumOff val="60000"/>
            </a:schemeClr>
          </a:solidFill>
        </p:spPr>
        <p:txBody>
          <a:bodyPr wrap="square" rtlCol="0">
            <a:spAutoFit/>
          </a:bodyPr>
          <a:lstStyle/>
          <a:p>
            <a:pPr algn="ctr">
              <a:lnSpc>
                <a:spcPts val="1550"/>
              </a:lnSpc>
            </a:pPr>
            <a:r>
              <a:rPr lang="en-US" sz="1400" b="1" dirty="0">
                <a:latin typeface="Arial" pitchFamily="34" charset="0"/>
                <a:cs typeface="Arial" pitchFamily="34" charset="0"/>
              </a:rPr>
              <a:t>Cognitive Symptoms</a:t>
            </a:r>
          </a:p>
          <a:p>
            <a:pPr marL="164592" indent="-164592">
              <a:lnSpc>
                <a:spcPts val="1550"/>
              </a:lnSpc>
              <a:buFont typeface="Arial"/>
              <a:buChar char="•"/>
            </a:pPr>
            <a:r>
              <a:rPr lang="en-US" sz="1400" dirty="0">
                <a:latin typeface="Arial" pitchFamily="34" charset="0"/>
                <a:cs typeface="Arial" pitchFamily="34" charset="0"/>
              </a:rPr>
              <a:t>Inattention, easily distracted</a:t>
            </a:r>
          </a:p>
          <a:p>
            <a:pPr marL="164592" indent="-164592">
              <a:lnSpc>
                <a:spcPts val="1550"/>
              </a:lnSpc>
              <a:buFont typeface="Arial"/>
              <a:buChar char="•"/>
            </a:pPr>
            <a:r>
              <a:rPr lang="en-US" sz="1400" dirty="0">
                <a:latin typeface="Arial" pitchFamily="34" charset="0"/>
                <a:cs typeface="Arial" pitchFamily="34" charset="0"/>
              </a:rPr>
              <a:t>Impaired memory</a:t>
            </a:r>
          </a:p>
          <a:p>
            <a:pPr marL="164592" indent="-164592">
              <a:lnSpc>
                <a:spcPts val="1550"/>
              </a:lnSpc>
              <a:buFont typeface="Arial"/>
              <a:buChar char="•"/>
            </a:pPr>
            <a:r>
              <a:rPr lang="en-US" sz="1400" dirty="0">
                <a:latin typeface="Arial" pitchFamily="34" charset="0"/>
                <a:cs typeface="Arial" pitchFamily="34" charset="0"/>
              </a:rPr>
              <a:t>Poor problem-solving skills</a:t>
            </a:r>
          </a:p>
          <a:p>
            <a:pPr marL="164592" indent="-164592">
              <a:lnSpc>
                <a:spcPts val="1550"/>
              </a:lnSpc>
              <a:buFont typeface="Arial"/>
              <a:buChar char="•"/>
            </a:pPr>
            <a:r>
              <a:rPr lang="en-US" sz="1400" dirty="0">
                <a:latin typeface="Arial" pitchFamily="34" charset="0"/>
                <a:cs typeface="Arial" pitchFamily="34" charset="0"/>
              </a:rPr>
              <a:t>Poor decision-making skills</a:t>
            </a:r>
          </a:p>
          <a:p>
            <a:pPr marL="164592" indent="-164592">
              <a:lnSpc>
                <a:spcPts val="1550"/>
              </a:lnSpc>
              <a:buFont typeface="Arial"/>
              <a:buChar char="•"/>
            </a:pPr>
            <a:r>
              <a:rPr lang="en-US" sz="1400" dirty="0">
                <a:latin typeface="Arial" pitchFamily="34" charset="0"/>
                <a:cs typeface="Arial" pitchFamily="34" charset="0"/>
              </a:rPr>
              <a:t>Illogical thinking</a:t>
            </a:r>
          </a:p>
          <a:p>
            <a:pPr marL="164592" indent="-164592">
              <a:lnSpc>
                <a:spcPts val="1550"/>
              </a:lnSpc>
              <a:buFont typeface="Arial"/>
              <a:buChar char="•"/>
            </a:pPr>
            <a:r>
              <a:rPr lang="en-US" sz="1400" dirty="0">
                <a:latin typeface="Arial" pitchFamily="34" charset="0"/>
                <a:cs typeface="Arial" pitchFamily="34" charset="0"/>
              </a:rPr>
              <a:t>Impaired judgment</a:t>
            </a:r>
          </a:p>
        </p:txBody>
      </p:sp>
      <p:sp>
        <p:nvSpPr>
          <p:cNvPr id="9" name="TextBox 8"/>
          <p:cNvSpPr txBox="1"/>
          <p:nvPr/>
        </p:nvSpPr>
        <p:spPr>
          <a:xfrm>
            <a:off x="6480990" y="3124199"/>
            <a:ext cx="2233315" cy="890201"/>
          </a:xfrm>
          <a:prstGeom prst="rect">
            <a:avLst/>
          </a:prstGeom>
          <a:solidFill>
            <a:schemeClr val="accent1">
              <a:lumMod val="40000"/>
              <a:lumOff val="60000"/>
            </a:schemeClr>
          </a:solidFill>
        </p:spPr>
        <p:txBody>
          <a:bodyPr wrap="square" rtlCol="0">
            <a:spAutoFit/>
          </a:bodyPr>
          <a:lstStyle/>
          <a:p>
            <a:pPr algn="ctr">
              <a:lnSpc>
                <a:spcPts val="1550"/>
              </a:lnSpc>
            </a:pPr>
            <a:r>
              <a:rPr lang="en-US" sz="1400" b="1" dirty="0">
                <a:latin typeface="Arial" pitchFamily="34" charset="0"/>
                <a:cs typeface="Arial" pitchFamily="34" charset="0"/>
              </a:rPr>
              <a:t>Affective Symptoms</a:t>
            </a:r>
          </a:p>
          <a:p>
            <a:pPr marL="164592" indent="-164592">
              <a:lnSpc>
                <a:spcPts val="1550"/>
              </a:lnSpc>
              <a:buFont typeface="Arial"/>
              <a:buChar char="•"/>
            </a:pPr>
            <a:r>
              <a:rPr lang="en-US" sz="1400" dirty="0">
                <a:latin typeface="Arial" pitchFamily="34" charset="0"/>
                <a:cs typeface="Arial" pitchFamily="34" charset="0"/>
              </a:rPr>
              <a:t>Dysphoria</a:t>
            </a:r>
          </a:p>
          <a:p>
            <a:pPr marL="164592" indent="-164592">
              <a:lnSpc>
                <a:spcPts val="1550"/>
              </a:lnSpc>
              <a:buFont typeface="Arial"/>
              <a:buChar char="•"/>
            </a:pPr>
            <a:r>
              <a:rPr lang="en-US" sz="1400" dirty="0">
                <a:latin typeface="Arial" pitchFamily="34" charset="0"/>
                <a:cs typeface="Arial" pitchFamily="34" charset="0"/>
              </a:rPr>
              <a:t>Suicidality</a:t>
            </a:r>
          </a:p>
          <a:p>
            <a:pPr marL="164592" indent="-164592">
              <a:lnSpc>
                <a:spcPts val="1550"/>
              </a:lnSpc>
              <a:buFont typeface="Arial"/>
              <a:buChar char="•"/>
            </a:pPr>
            <a:r>
              <a:rPr lang="en-US" sz="1400" dirty="0">
                <a:latin typeface="Arial" pitchFamily="34" charset="0"/>
                <a:cs typeface="Arial" pitchFamily="34" charset="0"/>
              </a:rPr>
              <a:t>Hopelessness</a:t>
            </a:r>
          </a:p>
        </p:txBody>
      </p:sp>
      <p:sp>
        <p:nvSpPr>
          <p:cNvPr id="10" name="TextBox 9"/>
          <p:cNvSpPr txBox="1"/>
          <p:nvPr/>
        </p:nvSpPr>
        <p:spPr>
          <a:xfrm>
            <a:off x="6477000" y="799173"/>
            <a:ext cx="2286000" cy="1938992"/>
          </a:xfrm>
          <a:prstGeom prst="rect">
            <a:avLst/>
          </a:prstGeom>
          <a:solidFill>
            <a:schemeClr val="accent1">
              <a:lumMod val="40000"/>
              <a:lumOff val="60000"/>
            </a:schemeClr>
          </a:solidFill>
        </p:spPr>
        <p:txBody>
          <a:bodyPr wrap="square" rtlCol="0">
            <a:spAutoFit/>
          </a:bodyPr>
          <a:lstStyle/>
          <a:p>
            <a:pPr algn="ctr">
              <a:lnSpc>
                <a:spcPts val="1550"/>
              </a:lnSpc>
            </a:pPr>
            <a:r>
              <a:rPr lang="en-US" sz="1400" b="1" dirty="0">
                <a:latin typeface="Arial" pitchFamily="34" charset="0"/>
                <a:cs typeface="Arial" pitchFamily="34" charset="0"/>
              </a:rPr>
              <a:t>Negative Symptoms</a:t>
            </a:r>
          </a:p>
          <a:p>
            <a:pPr marL="164592" indent="-164592">
              <a:lnSpc>
                <a:spcPts val="1550"/>
              </a:lnSpc>
              <a:buFont typeface="Arial"/>
              <a:buChar char="•"/>
            </a:pPr>
            <a:r>
              <a:rPr lang="en-US" sz="1400" dirty="0">
                <a:latin typeface="Arial" pitchFamily="34" charset="0"/>
                <a:cs typeface="Arial" pitchFamily="34" charset="0"/>
              </a:rPr>
              <a:t>Blunted affect</a:t>
            </a:r>
          </a:p>
          <a:p>
            <a:pPr marL="164592" indent="-164592">
              <a:lnSpc>
                <a:spcPts val="1550"/>
              </a:lnSpc>
              <a:buFont typeface="Arial"/>
              <a:buChar char="•"/>
            </a:pPr>
            <a:r>
              <a:rPr lang="en-US" sz="1400" dirty="0">
                <a:latin typeface="Arial" pitchFamily="34" charset="0"/>
                <a:cs typeface="Arial" pitchFamily="34" charset="0"/>
              </a:rPr>
              <a:t>Poverty of thought (alogia)</a:t>
            </a:r>
          </a:p>
          <a:p>
            <a:pPr marL="164592" indent="-164592">
              <a:lnSpc>
                <a:spcPts val="1550"/>
              </a:lnSpc>
              <a:buFont typeface="Arial"/>
              <a:buChar char="•"/>
            </a:pPr>
            <a:r>
              <a:rPr lang="en-US" sz="1400" dirty="0">
                <a:latin typeface="Arial" pitchFamily="34" charset="0"/>
                <a:cs typeface="Arial" pitchFamily="34" charset="0"/>
              </a:rPr>
              <a:t>Loss of motivation (avolition)</a:t>
            </a:r>
          </a:p>
          <a:p>
            <a:pPr marL="164592" indent="-164592">
              <a:lnSpc>
                <a:spcPts val="1550"/>
              </a:lnSpc>
              <a:buFont typeface="Arial"/>
              <a:buChar char="•"/>
            </a:pPr>
            <a:r>
              <a:rPr lang="en-US" sz="1400" dirty="0">
                <a:latin typeface="Arial" pitchFamily="34" charset="0"/>
                <a:cs typeface="Arial" pitchFamily="34" charset="0"/>
              </a:rPr>
              <a:t>Inability to experience pleasure or joy (anhedonia)</a:t>
            </a:r>
          </a:p>
        </p:txBody>
      </p:sp>
      <p:sp>
        <p:nvSpPr>
          <p:cNvPr id="11" name="TextBox 10"/>
          <p:cNvSpPr txBox="1"/>
          <p:nvPr/>
        </p:nvSpPr>
        <p:spPr>
          <a:xfrm>
            <a:off x="2912067" y="4571999"/>
            <a:ext cx="3284286" cy="1486518"/>
          </a:xfrm>
          <a:prstGeom prst="rect">
            <a:avLst/>
          </a:prstGeom>
          <a:gradFill flip="none" rotWithShape="1">
            <a:gsLst>
              <a:gs pos="58000">
                <a:srgbClr val="CEB5A1"/>
              </a:gs>
              <a:gs pos="2000">
                <a:srgbClr val="FFFFFF"/>
              </a:gs>
              <a:gs pos="86000">
                <a:srgbClr val="CEB5A1"/>
              </a:gs>
            </a:gsLst>
            <a:path path="rect">
              <a:fillToRect l="100000" t="100000"/>
            </a:path>
            <a:tileRect r="-100000" b="-100000"/>
          </a:gradFill>
        </p:spPr>
        <p:txBody>
          <a:bodyPr wrap="square" rtlCol="0">
            <a:spAutoFit/>
          </a:bodyPr>
          <a:lstStyle/>
          <a:p>
            <a:pPr algn="ctr">
              <a:lnSpc>
                <a:spcPts val="1550"/>
              </a:lnSpc>
            </a:pPr>
            <a:r>
              <a:rPr lang="en-US" sz="1400" b="1" dirty="0">
                <a:latin typeface="Arial" pitchFamily="34" charset="0"/>
                <a:cs typeface="Arial" pitchFamily="34" charset="0"/>
              </a:rPr>
              <a:t>All Dimensions Alter</a:t>
            </a:r>
            <a:br>
              <a:rPr lang="en-US" sz="1400" b="1" dirty="0">
                <a:latin typeface="Arial" pitchFamily="34" charset="0"/>
                <a:cs typeface="Arial" pitchFamily="34" charset="0"/>
              </a:rPr>
            </a:br>
            <a:r>
              <a:rPr lang="en-US" sz="1400" b="1" dirty="0">
                <a:latin typeface="Arial" pitchFamily="34" charset="0"/>
                <a:cs typeface="Arial" pitchFamily="34" charset="0"/>
              </a:rPr>
              <a:t>the </a:t>
            </a:r>
            <a:r>
              <a:rPr lang="en-US" sz="1400" b="1" dirty="0">
                <a:solidFill>
                  <a:srgbClr val="000000"/>
                </a:solidFill>
                <a:latin typeface="Arial" pitchFamily="34" charset="0"/>
                <a:cs typeface="Arial" pitchFamily="34" charset="0"/>
              </a:rPr>
              <a:t>Individual’s</a:t>
            </a:r>
          </a:p>
          <a:p>
            <a:pPr marL="164592" indent="-164592">
              <a:lnSpc>
                <a:spcPts val="1550"/>
              </a:lnSpc>
              <a:buFont typeface="Arial"/>
              <a:buChar char="•"/>
            </a:pPr>
            <a:r>
              <a:rPr lang="en-US" sz="1400" dirty="0">
                <a:latin typeface="Arial" pitchFamily="34" charset="0"/>
                <a:cs typeface="Arial" pitchFamily="34" charset="0"/>
              </a:rPr>
              <a:t>Ability to work</a:t>
            </a:r>
          </a:p>
          <a:p>
            <a:pPr marL="164592" indent="-164592">
              <a:lnSpc>
                <a:spcPts val="1550"/>
              </a:lnSpc>
              <a:buFont typeface="Arial"/>
              <a:buChar char="•"/>
            </a:pPr>
            <a:r>
              <a:rPr lang="en-US" sz="1400" dirty="0">
                <a:latin typeface="Arial" pitchFamily="34" charset="0"/>
                <a:cs typeface="Arial" pitchFamily="34" charset="0"/>
              </a:rPr>
              <a:t>Interpersonal relationships</a:t>
            </a:r>
          </a:p>
          <a:p>
            <a:pPr marL="164592" indent="-164592">
              <a:lnSpc>
                <a:spcPts val="1550"/>
              </a:lnSpc>
              <a:buFont typeface="Arial"/>
              <a:buChar char="•"/>
            </a:pPr>
            <a:r>
              <a:rPr lang="en-US" sz="1400" dirty="0">
                <a:latin typeface="Arial" pitchFamily="34" charset="0"/>
                <a:cs typeface="Arial" pitchFamily="34" charset="0"/>
              </a:rPr>
              <a:t>Self-care abilities</a:t>
            </a:r>
          </a:p>
          <a:p>
            <a:pPr marL="164592" indent="-164592">
              <a:lnSpc>
                <a:spcPts val="1550"/>
              </a:lnSpc>
              <a:buFont typeface="Arial"/>
              <a:buChar char="•"/>
            </a:pPr>
            <a:r>
              <a:rPr lang="en-US" sz="1400" dirty="0">
                <a:latin typeface="Arial" pitchFamily="34" charset="0"/>
                <a:cs typeface="Arial" pitchFamily="34" charset="0"/>
              </a:rPr>
              <a:t>Social functioning</a:t>
            </a:r>
          </a:p>
          <a:p>
            <a:pPr marL="164592" indent="-164592">
              <a:lnSpc>
                <a:spcPts val="1550"/>
              </a:lnSpc>
              <a:buFont typeface="Arial"/>
              <a:buChar char="•"/>
            </a:pPr>
            <a:r>
              <a:rPr lang="en-US" sz="1400" dirty="0">
                <a:latin typeface="Arial" pitchFamily="34" charset="0"/>
                <a:cs typeface="Arial" pitchFamily="34" charset="0"/>
              </a:rPr>
              <a:t>Quality of life</a:t>
            </a:r>
          </a:p>
        </p:txBody>
      </p:sp>
      <p:cxnSp>
        <p:nvCxnSpPr>
          <p:cNvPr id="18" name="Straight Connector 17"/>
          <p:cNvCxnSpPr/>
          <p:nvPr/>
        </p:nvCxnSpPr>
        <p:spPr>
          <a:xfrm flipH="1" flipV="1">
            <a:off x="5791200" y="3048000"/>
            <a:ext cx="609600" cy="152400"/>
          </a:xfrm>
          <a:prstGeom prst="line">
            <a:avLst/>
          </a:prstGeom>
          <a:ln w="82550">
            <a:solidFill>
              <a:schemeClr val="tx1"/>
            </a:solidFill>
            <a:tailEnd type="triangle" w="med" len="sm"/>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5638800" y="1676400"/>
            <a:ext cx="609600" cy="152400"/>
          </a:xfrm>
          <a:prstGeom prst="line">
            <a:avLst/>
          </a:prstGeom>
          <a:ln w="82550">
            <a:solidFill>
              <a:schemeClr val="tx1"/>
            </a:solidFill>
            <a:tailEnd type="triangle" w="med" len="sm"/>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895600" y="1676400"/>
            <a:ext cx="609600" cy="152400"/>
          </a:xfrm>
          <a:prstGeom prst="line">
            <a:avLst/>
          </a:prstGeom>
          <a:ln w="82550">
            <a:solidFill>
              <a:schemeClr val="tx1"/>
            </a:solidFill>
            <a:tailEnd type="triangle" w="med" len="sm"/>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2743200" y="3048000"/>
            <a:ext cx="609600" cy="152400"/>
          </a:xfrm>
          <a:prstGeom prst="line">
            <a:avLst/>
          </a:prstGeom>
          <a:ln w="82550">
            <a:solidFill>
              <a:schemeClr val="tx1"/>
            </a:solidFill>
            <a:tailEnd type="triangle" w="med" len="sm"/>
          </a:ln>
        </p:spPr>
        <p:style>
          <a:lnRef idx="2">
            <a:schemeClr val="accent1"/>
          </a:lnRef>
          <a:fillRef idx="0">
            <a:schemeClr val="accent1"/>
          </a:fillRef>
          <a:effectRef idx="1">
            <a:schemeClr val="accent1"/>
          </a:effectRef>
          <a:fontRef idx="minor">
            <a:schemeClr val="tx1"/>
          </a:fontRef>
        </p:style>
      </p:cxnSp>
      <p:sp>
        <p:nvSpPr>
          <p:cNvPr id="15" name="Slide Number Placeholder 3"/>
          <p:cNvSpPr>
            <a:spLocks noGrp="1"/>
          </p:cNvSpPr>
          <p:nvPr>
            <p:ph type="sldNum" sz="quarter" idx="12"/>
          </p:nvPr>
        </p:nvSpPr>
        <p:spPr>
          <a:xfrm>
            <a:off x="8153400" y="6356350"/>
            <a:ext cx="533400" cy="365125"/>
          </a:xfrm>
        </p:spPr>
        <p:txBody>
          <a:bodyPr/>
          <a:lstStyle/>
          <a:p>
            <a:fld id="{CD877E3D-7142-496B-8CF8-9B16E9EC46C7}" type="slidenum">
              <a:rPr lang="en-US" smtClean="0">
                <a:solidFill>
                  <a:schemeClr val="tx1"/>
                </a:solidFill>
              </a:rPr>
              <a:pPr/>
              <a:t>5</a:t>
            </a:fld>
            <a:endParaRPr lang="en-US" dirty="0">
              <a:solidFill>
                <a:schemeClr val="tx1"/>
              </a:solidFill>
            </a:endParaRPr>
          </a:p>
        </p:txBody>
      </p:sp>
      <p:sp>
        <p:nvSpPr>
          <p:cNvPr id="16" name="Footer Placeholder 3"/>
          <p:cNvSpPr>
            <a:spLocks noGrp="1"/>
          </p:cNvSpPr>
          <p:nvPr>
            <p:ph type="ftr" sz="quarter" idx="4294967295"/>
          </p:nvPr>
        </p:nvSpPr>
        <p:spPr>
          <a:xfrm>
            <a:off x="481694" y="6524130"/>
            <a:ext cx="8210716" cy="333869"/>
          </a:xfrm>
          <a:prstGeom prst="rect">
            <a:avLst/>
          </a:prstGeom>
        </p:spPr>
        <p:txBody>
          <a:bodyPr/>
          <a:lstStyle/>
          <a:p>
            <a:r>
              <a:rPr lang="en-US" sz="1200" dirty="0">
                <a:solidFill>
                  <a:schemeClr val="tx1"/>
                </a:solidFill>
              </a:rPr>
              <a:t>All Elsevier items and derived items © 2013, 2009 by Saunders, an imprint of Elsevier Inc.</a:t>
            </a:r>
          </a:p>
        </p:txBody>
      </p:sp>
    </p:spTree>
    <p:extLst>
      <p:ext uri="{BB962C8B-B14F-4D97-AF65-F5344CB8AC3E}">
        <p14:creationId xmlns:p14="http://schemas.microsoft.com/office/powerpoint/2010/main" val="1560647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152400"/>
            <a:ext cx="8229600" cy="1046129"/>
          </a:xfrm>
        </p:spPr>
        <p:txBody>
          <a:bodyPr/>
          <a:lstStyle/>
          <a:p>
            <a:pPr eaLnBrk="1" hangingPunct="1"/>
            <a:br>
              <a:rPr lang="en-US" dirty="0">
                <a:solidFill>
                  <a:srgbClr val="A50021"/>
                </a:solidFill>
                <a:latin typeface="Arial" charset="0"/>
              </a:rPr>
            </a:br>
            <a:r>
              <a:rPr lang="en-US" dirty="0">
                <a:solidFill>
                  <a:srgbClr val="A50021"/>
                </a:solidFill>
                <a:latin typeface="Arial" charset="0"/>
              </a:rPr>
              <a:t>Hallucinogens </a:t>
            </a:r>
            <a:br>
              <a:rPr lang="en-US" sz="3600" i="1" dirty="0">
                <a:solidFill>
                  <a:srgbClr val="A50021"/>
                </a:solidFill>
                <a:latin typeface="Arial" charset="0"/>
              </a:rPr>
            </a:br>
            <a:r>
              <a:rPr lang="en-US" sz="2800" i="1" dirty="0">
                <a:solidFill>
                  <a:srgbClr val="A50021"/>
                </a:solidFill>
                <a:latin typeface="Arial" charset="0"/>
              </a:rPr>
              <a:t>Continued</a:t>
            </a:r>
            <a:br>
              <a:rPr lang="en-US" sz="2800" i="1" dirty="0">
                <a:solidFill>
                  <a:srgbClr val="A50021"/>
                </a:solidFill>
                <a:latin typeface="Arial" charset="0"/>
              </a:rPr>
            </a:br>
            <a:r>
              <a:rPr lang="en-US" sz="2800" dirty="0">
                <a:latin typeface="Arial" charset="0"/>
              </a:rPr>
              <a:t>PCP</a:t>
            </a:r>
            <a:br>
              <a:rPr lang="en-US" sz="2800" dirty="0">
                <a:latin typeface="Arial" charset="0"/>
              </a:rPr>
            </a:br>
            <a:endParaRPr lang="en-US" sz="2800" dirty="0">
              <a:solidFill>
                <a:srgbClr val="A50021"/>
              </a:solidFill>
              <a:latin typeface="Arial" charset="0"/>
            </a:endParaRPr>
          </a:p>
        </p:txBody>
      </p:sp>
      <p:sp>
        <p:nvSpPr>
          <p:cNvPr id="3" name="Content Placeholder 2"/>
          <p:cNvSpPr>
            <a:spLocks noGrp="1"/>
          </p:cNvSpPr>
          <p:nvPr>
            <p:ph sz="half" idx="4294967295"/>
          </p:nvPr>
        </p:nvSpPr>
        <p:spPr>
          <a:xfrm>
            <a:off x="457200" y="2075064"/>
            <a:ext cx="4038600" cy="4401935"/>
          </a:xfrm>
          <a:prstGeom prst="rect">
            <a:avLst/>
          </a:prstGeom>
        </p:spPr>
        <p:txBody>
          <a:bodyPr>
            <a:normAutofit fontScale="62500" lnSpcReduction="20000"/>
          </a:bodyPr>
          <a:lstStyle/>
          <a:p>
            <a:pPr marL="365760" indent="-283464" eaLnBrk="1" fontAlgn="auto" hangingPunct="1">
              <a:spcAft>
                <a:spcPts val="0"/>
              </a:spcAft>
              <a:buFont typeface="Wingdings 2"/>
              <a:buChar char=""/>
              <a:defRPr/>
            </a:pPr>
            <a:r>
              <a:rPr lang="en-US" sz="3200" dirty="0"/>
              <a:t>Intoxication</a:t>
            </a:r>
          </a:p>
          <a:p>
            <a:pPr marL="640080" lvl="1" indent="-237744" eaLnBrk="1" fontAlgn="auto" hangingPunct="1">
              <a:spcAft>
                <a:spcPts val="0"/>
              </a:spcAft>
              <a:buFont typeface="Verdana"/>
              <a:buChar char="◦"/>
              <a:defRPr/>
            </a:pPr>
            <a:r>
              <a:rPr lang="en-US" sz="3200" dirty="0"/>
              <a:t>Vertical or horizontal nystagmus</a:t>
            </a:r>
          </a:p>
          <a:p>
            <a:pPr marL="640080" lvl="1" indent="-237744" eaLnBrk="1" fontAlgn="auto" hangingPunct="1">
              <a:spcAft>
                <a:spcPts val="0"/>
              </a:spcAft>
              <a:buFont typeface="Verdana"/>
              <a:buChar char="◦"/>
              <a:defRPr/>
            </a:pPr>
            <a:r>
              <a:rPr lang="en-US" sz="3200" dirty="0"/>
              <a:t>Increased BP, pulse, temperature</a:t>
            </a:r>
          </a:p>
          <a:p>
            <a:pPr marL="640080" lvl="1" indent="-237744" eaLnBrk="1" fontAlgn="auto" hangingPunct="1">
              <a:spcAft>
                <a:spcPts val="0"/>
              </a:spcAft>
              <a:buFont typeface="Verdana"/>
              <a:buChar char="◦"/>
              <a:defRPr/>
            </a:pPr>
            <a:r>
              <a:rPr lang="en-US" sz="3200" dirty="0"/>
              <a:t>Ataxia</a:t>
            </a:r>
          </a:p>
          <a:p>
            <a:pPr marL="640080" lvl="1" indent="-237744" eaLnBrk="1" fontAlgn="auto" hangingPunct="1">
              <a:spcAft>
                <a:spcPts val="0"/>
              </a:spcAft>
              <a:buFont typeface="Verdana"/>
              <a:buChar char="◦"/>
              <a:defRPr/>
            </a:pPr>
            <a:r>
              <a:rPr lang="en-US" sz="3200" dirty="0"/>
              <a:t>Muscle rigidity, chronic jerking</a:t>
            </a:r>
          </a:p>
          <a:p>
            <a:pPr marL="640080" lvl="1" indent="-237744" eaLnBrk="1" fontAlgn="auto" hangingPunct="1">
              <a:spcAft>
                <a:spcPts val="0"/>
              </a:spcAft>
              <a:buFont typeface="Verdana"/>
              <a:buChar char="◦"/>
              <a:defRPr/>
            </a:pPr>
            <a:r>
              <a:rPr lang="en-US" sz="3200" dirty="0"/>
              <a:t>Seizures</a:t>
            </a:r>
          </a:p>
          <a:p>
            <a:pPr marL="640080" lvl="1" indent="-237744" eaLnBrk="1" fontAlgn="auto" hangingPunct="1">
              <a:spcAft>
                <a:spcPts val="0"/>
              </a:spcAft>
              <a:buFont typeface="Verdana"/>
              <a:buChar char="◦"/>
              <a:defRPr/>
            </a:pPr>
            <a:r>
              <a:rPr lang="en-US" sz="3200" dirty="0"/>
              <a:t>Belligerence, assaultiveness, impulsiveness, lability</a:t>
            </a:r>
          </a:p>
          <a:p>
            <a:pPr marL="640080" lvl="1" indent="-237744" eaLnBrk="1" fontAlgn="auto" hangingPunct="1">
              <a:spcAft>
                <a:spcPts val="0"/>
              </a:spcAft>
              <a:buFont typeface="Verdana"/>
              <a:buChar char="◦"/>
              <a:defRPr/>
            </a:pPr>
            <a:r>
              <a:rPr lang="en-US" sz="3200" dirty="0"/>
              <a:t> impaired judgment, social, occupational function</a:t>
            </a:r>
          </a:p>
          <a:p>
            <a:pPr marL="640080" lvl="1" indent="-237744" eaLnBrk="1" fontAlgn="auto" hangingPunct="1">
              <a:spcAft>
                <a:spcPts val="0"/>
              </a:spcAft>
              <a:buFont typeface="Verdana"/>
              <a:buChar char="◦"/>
              <a:defRPr/>
            </a:pPr>
            <a:r>
              <a:rPr lang="en-US" sz="3200" dirty="0"/>
              <a:t>Hallucinations, paranoia</a:t>
            </a:r>
          </a:p>
          <a:p>
            <a:pPr marL="640080" lvl="1" indent="-237744" eaLnBrk="1" fontAlgn="auto" hangingPunct="1">
              <a:spcAft>
                <a:spcPts val="0"/>
              </a:spcAft>
              <a:buFont typeface="Verdana"/>
              <a:buChar char="◦"/>
              <a:defRPr/>
            </a:pPr>
            <a:r>
              <a:rPr lang="en-US" sz="3200" dirty="0"/>
              <a:t>Bizarre behavior, regression</a:t>
            </a:r>
          </a:p>
          <a:p>
            <a:pPr marL="640080" lvl="1" indent="-237744" eaLnBrk="1" fontAlgn="auto" hangingPunct="1">
              <a:spcAft>
                <a:spcPts val="0"/>
              </a:spcAft>
              <a:buFont typeface="Verdana"/>
              <a:buNone/>
              <a:defRPr/>
            </a:pPr>
            <a:endParaRPr lang="en-US" dirty="0"/>
          </a:p>
          <a:p>
            <a:pPr marL="365760" indent="-283464" eaLnBrk="1" fontAlgn="auto" hangingPunct="1">
              <a:spcAft>
                <a:spcPts val="0"/>
              </a:spcAft>
              <a:buFont typeface="Wingdings 2"/>
              <a:buChar char=""/>
              <a:defRPr/>
            </a:pPr>
            <a:endParaRPr lang="en-US" dirty="0">
              <a:ea typeface="+mn-ea"/>
            </a:endParaRPr>
          </a:p>
        </p:txBody>
      </p:sp>
      <p:sp>
        <p:nvSpPr>
          <p:cNvPr id="5" name="Content Placeholder 4"/>
          <p:cNvSpPr>
            <a:spLocks noGrp="1"/>
          </p:cNvSpPr>
          <p:nvPr>
            <p:ph sz="half" idx="4294967295"/>
          </p:nvPr>
        </p:nvSpPr>
        <p:spPr>
          <a:xfrm>
            <a:off x="4648200" y="1949846"/>
            <a:ext cx="4038600" cy="4176318"/>
          </a:xfrm>
          <a:prstGeom prst="rect">
            <a:avLst/>
          </a:prstGeom>
        </p:spPr>
        <p:txBody>
          <a:bodyPr/>
          <a:lstStyle/>
          <a:p>
            <a:pPr marL="365760" indent="-283464" eaLnBrk="1" fontAlgn="auto" hangingPunct="1">
              <a:spcAft>
                <a:spcPts val="0"/>
              </a:spcAft>
              <a:buFont typeface="Wingdings 2"/>
              <a:buChar char=""/>
              <a:defRPr/>
            </a:pPr>
            <a:r>
              <a:rPr lang="en-US" dirty="0">
                <a:ea typeface="+mn-ea"/>
              </a:rPr>
              <a:t>Overdose</a:t>
            </a:r>
          </a:p>
          <a:p>
            <a:pPr marL="640080" lvl="1" indent="-237744" eaLnBrk="1" fontAlgn="auto" hangingPunct="1">
              <a:spcAft>
                <a:spcPts val="0"/>
              </a:spcAft>
              <a:buFont typeface="Verdana"/>
              <a:buChar char="◦"/>
              <a:defRPr/>
            </a:pPr>
            <a:r>
              <a:rPr lang="en-US" dirty="0"/>
              <a:t>Psychosis</a:t>
            </a:r>
          </a:p>
          <a:p>
            <a:pPr marL="640080" lvl="1" indent="-237744" eaLnBrk="1" fontAlgn="auto" hangingPunct="1">
              <a:spcAft>
                <a:spcPts val="0"/>
              </a:spcAft>
              <a:buFont typeface="Verdana"/>
              <a:buChar char="◦"/>
              <a:defRPr/>
            </a:pPr>
            <a:r>
              <a:rPr lang="en-US" dirty="0"/>
              <a:t>Hypertensive crisis</a:t>
            </a:r>
          </a:p>
          <a:p>
            <a:pPr marL="640080" lvl="1" indent="-237744" eaLnBrk="1" fontAlgn="auto" hangingPunct="1">
              <a:spcAft>
                <a:spcPts val="0"/>
              </a:spcAft>
              <a:buFont typeface="Verdana"/>
              <a:buChar char="◦"/>
              <a:defRPr/>
            </a:pPr>
            <a:r>
              <a:rPr lang="en-US" dirty="0"/>
              <a:t>Respiratory arrest</a:t>
            </a:r>
          </a:p>
          <a:p>
            <a:pPr marL="640080" lvl="1" indent="-237744" eaLnBrk="1" fontAlgn="auto" hangingPunct="1">
              <a:spcAft>
                <a:spcPts val="0"/>
              </a:spcAft>
              <a:buFont typeface="Verdana"/>
              <a:buChar char="◦"/>
              <a:defRPr/>
            </a:pPr>
            <a:r>
              <a:rPr lang="en-US" dirty="0"/>
              <a:t>Hyperthermia</a:t>
            </a:r>
          </a:p>
          <a:p>
            <a:pPr marL="640080" lvl="1" indent="-237744" eaLnBrk="1" fontAlgn="auto" hangingPunct="1">
              <a:spcAft>
                <a:spcPts val="0"/>
              </a:spcAft>
              <a:buFont typeface="Verdana"/>
              <a:buChar char="◦"/>
              <a:defRPr/>
            </a:pPr>
            <a:r>
              <a:rPr lang="en-US" dirty="0"/>
              <a:t>Seizures</a:t>
            </a:r>
          </a:p>
          <a:p>
            <a:pPr eaLnBrk="1" hangingPunct="1">
              <a:defRPr/>
            </a:pPr>
            <a:endParaRPr lang="en-US" dirty="0">
              <a:ea typeface="+mn-ea"/>
            </a:endParaRPr>
          </a:p>
        </p:txBody>
      </p:sp>
      <p:sp>
        <p:nvSpPr>
          <p:cNvPr id="29701"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70AAACB-3AF1-CD4F-A429-403BBBFB57D0}" type="slidenum">
              <a:rPr lang="en-US"/>
              <a:pPr eaLnBrk="1" hangingPunct="1"/>
              <a:t>50</a:t>
            </a:fld>
            <a:endParaRPr lang="en-US" dirty="0"/>
          </a:p>
        </p:txBody>
      </p:sp>
    </p:spTree>
    <p:extLst>
      <p:ext uri="{BB962C8B-B14F-4D97-AF65-F5344CB8AC3E}">
        <p14:creationId xmlns:p14="http://schemas.microsoft.com/office/powerpoint/2010/main" val="1940890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3" y="0"/>
            <a:ext cx="8229600" cy="1600200"/>
          </a:xfrm>
        </p:spPr>
        <p:txBody>
          <a:bodyPr/>
          <a:lstStyle/>
          <a:p>
            <a:pPr eaLnBrk="1" fontAlgn="auto" hangingPunct="1">
              <a:spcAft>
                <a:spcPts val="0"/>
              </a:spcAft>
              <a:defRPr/>
            </a:pPr>
            <a:r>
              <a:rPr lang="en-US" dirty="0">
                <a:solidFill>
                  <a:srgbClr val="A50021"/>
                </a:solidFill>
                <a:ea typeface="+mj-ea"/>
              </a:rPr>
              <a:t>Hallucinogens </a:t>
            </a:r>
            <a:r>
              <a:rPr lang="en-US" sz="3600" i="1" dirty="0">
                <a:solidFill>
                  <a:srgbClr val="A50021"/>
                </a:solidFill>
              </a:rPr>
              <a:t>- </a:t>
            </a:r>
            <a:r>
              <a:rPr lang="en-US" sz="3600" dirty="0">
                <a:ea typeface="+mj-ea"/>
              </a:rPr>
              <a:t>PCP</a:t>
            </a:r>
            <a:endParaRPr lang="en-US" sz="3600" dirty="0">
              <a:solidFill>
                <a:srgbClr val="A50021"/>
              </a:solidFill>
              <a:ea typeface="+mj-ea"/>
            </a:endParaRPr>
          </a:p>
        </p:txBody>
      </p:sp>
      <p:sp>
        <p:nvSpPr>
          <p:cNvPr id="3" name="Content Placeholder 2"/>
          <p:cNvSpPr>
            <a:spLocks noGrp="1"/>
          </p:cNvSpPr>
          <p:nvPr>
            <p:ph idx="1"/>
          </p:nvPr>
        </p:nvSpPr>
        <p:spPr>
          <a:xfrm>
            <a:off x="381000" y="1600200"/>
            <a:ext cx="8534400" cy="4876800"/>
          </a:xfrm>
        </p:spPr>
        <p:txBody>
          <a:bodyPr>
            <a:normAutofit/>
          </a:bodyPr>
          <a:lstStyle/>
          <a:p>
            <a:pPr marL="365125" indent="-282575" eaLnBrk="1" hangingPunct="1">
              <a:lnSpc>
                <a:spcPct val="75000"/>
              </a:lnSpc>
              <a:spcAft>
                <a:spcPct val="0"/>
              </a:spcAft>
              <a:buFont typeface="Wingdings 2" charset="0"/>
              <a:buChar char=""/>
            </a:pPr>
            <a:r>
              <a:rPr lang="en-US" sz="3000" dirty="0">
                <a:latin typeface="Arial" charset="0"/>
              </a:rPr>
              <a:t>Treatment</a:t>
            </a:r>
          </a:p>
          <a:p>
            <a:pPr marL="639763" lvl="1" indent="-236538" eaLnBrk="1" hangingPunct="1">
              <a:lnSpc>
                <a:spcPct val="75000"/>
              </a:lnSpc>
              <a:spcAft>
                <a:spcPct val="0"/>
              </a:spcAft>
              <a:buFont typeface="Verdana" charset="0"/>
              <a:buChar char="◦"/>
            </a:pPr>
            <a:r>
              <a:rPr lang="en-US" sz="2600" dirty="0">
                <a:latin typeface="Arial" charset="0"/>
              </a:rPr>
              <a:t>Acidify urine (cranberry juice, ascorbic acid, ammonium chloride) </a:t>
            </a:r>
          </a:p>
          <a:p>
            <a:pPr marL="639763" lvl="1" indent="-236538" eaLnBrk="1" hangingPunct="1">
              <a:lnSpc>
                <a:spcPct val="75000"/>
              </a:lnSpc>
              <a:spcAft>
                <a:spcPct val="0"/>
              </a:spcAft>
              <a:buFont typeface="Verdana" charset="0"/>
              <a:buChar char="◦"/>
            </a:pPr>
            <a:r>
              <a:rPr lang="en-US" sz="2600" dirty="0">
                <a:latin typeface="Arial" charset="0"/>
              </a:rPr>
              <a:t>Minimal stimuli	</a:t>
            </a:r>
          </a:p>
          <a:p>
            <a:pPr marL="639763" lvl="1" indent="-236538" eaLnBrk="1" hangingPunct="1">
              <a:lnSpc>
                <a:spcPct val="75000"/>
              </a:lnSpc>
              <a:spcAft>
                <a:spcPct val="0"/>
              </a:spcAft>
              <a:buFont typeface="Verdana" charset="0"/>
              <a:buChar char="◦"/>
            </a:pPr>
            <a:r>
              <a:rPr lang="en-US" sz="2600" dirty="0">
                <a:latin typeface="Arial" charset="0"/>
              </a:rPr>
              <a:t>Do not attempt to talk down!	</a:t>
            </a:r>
          </a:p>
          <a:p>
            <a:pPr marL="639763" lvl="1" indent="-236538" eaLnBrk="1" hangingPunct="1">
              <a:lnSpc>
                <a:spcPct val="75000"/>
              </a:lnSpc>
              <a:spcAft>
                <a:spcPct val="0"/>
              </a:spcAft>
              <a:buFont typeface="Verdana" charset="0"/>
              <a:buChar char="◦"/>
            </a:pPr>
            <a:r>
              <a:rPr lang="en-US" sz="2600" dirty="0">
                <a:latin typeface="Arial" charset="0"/>
              </a:rPr>
              <a:t>Speak slowly, clearly, low voice</a:t>
            </a:r>
          </a:p>
          <a:p>
            <a:pPr marL="639763" lvl="1" indent="-236538" eaLnBrk="1" hangingPunct="1">
              <a:lnSpc>
                <a:spcPct val="75000"/>
              </a:lnSpc>
              <a:spcAft>
                <a:spcPct val="0"/>
              </a:spcAft>
              <a:buFont typeface="Verdana" charset="0"/>
              <a:buChar char="◦"/>
            </a:pPr>
            <a:r>
              <a:rPr lang="en-US" sz="2600" dirty="0">
                <a:latin typeface="Arial" charset="0"/>
              </a:rPr>
              <a:t>Administer diazepam (muscle spasms, seizure risk), haloperidol (psychotic behavior)</a:t>
            </a:r>
          </a:p>
          <a:p>
            <a:pPr marL="639763" lvl="1" indent="-236538" eaLnBrk="1" hangingPunct="1">
              <a:lnSpc>
                <a:spcPct val="75000"/>
              </a:lnSpc>
              <a:spcAft>
                <a:spcPct val="0"/>
              </a:spcAft>
              <a:buFont typeface="Verdana" charset="0"/>
              <a:buChar char="◦"/>
            </a:pPr>
            <a:r>
              <a:rPr lang="en-US" sz="2600" dirty="0">
                <a:latin typeface="Arial" charset="0"/>
              </a:rPr>
              <a:t>Medical interventions: hyperthermia, hypertension, respiratory distress, hypertension</a:t>
            </a:r>
          </a:p>
          <a:p>
            <a:pPr marL="639763" lvl="1" indent="-236538" eaLnBrk="1" hangingPunct="1">
              <a:lnSpc>
                <a:spcPct val="75000"/>
              </a:lnSpc>
              <a:spcAft>
                <a:spcPct val="0"/>
              </a:spcAft>
              <a:buFont typeface="Verdana" charset="0"/>
              <a:buChar char="◦"/>
            </a:pPr>
            <a:r>
              <a:rPr lang="en-US" sz="2600" dirty="0">
                <a:latin typeface="Arial" charset="0"/>
              </a:rPr>
              <a:t>Caution: gastric lavage may cause laryngeal spasms or aspiration</a:t>
            </a: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F1E5AFE-99BB-5A4E-A7FD-BA0C07406BFD}" type="slidenum">
              <a:rPr lang="en-US"/>
              <a:pPr eaLnBrk="1" hangingPunct="1"/>
              <a:t>51</a:t>
            </a:fld>
            <a:endParaRPr lang="en-US" dirty="0"/>
          </a:p>
        </p:txBody>
      </p:sp>
    </p:spTree>
    <p:extLst>
      <p:ext uri="{BB962C8B-B14F-4D97-AF65-F5344CB8AC3E}">
        <p14:creationId xmlns:p14="http://schemas.microsoft.com/office/powerpoint/2010/main" val="3057394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pPr eaLnBrk="1" hangingPunct="1"/>
            <a:r>
              <a:rPr lang="en-US" dirty="0">
                <a:solidFill>
                  <a:srgbClr val="A50021"/>
                </a:solidFill>
                <a:latin typeface="Arial" charset="0"/>
              </a:rPr>
              <a:t>Inhalants</a:t>
            </a:r>
          </a:p>
        </p:txBody>
      </p:sp>
      <p:sp>
        <p:nvSpPr>
          <p:cNvPr id="615427" name="Rectangle 3"/>
          <p:cNvSpPr>
            <a:spLocks noGrp="1" noChangeArrowheads="1"/>
          </p:cNvSpPr>
          <p:nvPr>
            <p:ph idx="1"/>
          </p:nvPr>
        </p:nvSpPr>
        <p:spPr>
          <a:xfrm>
            <a:off x="381000" y="1371600"/>
            <a:ext cx="8189913" cy="4525963"/>
          </a:xfrm>
        </p:spPr>
        <p:txBody>
          <a:bodyPr>
            <a:normAutofit fontScale="92500" lnSpcReduction="10000"/>
          </a:bodyPr>
          <a:lstStyle/>
          <a:p>
            <a:pPr marL="365760" indent="-283464" eaLnBrk="1" fontAlgn="auto" hangingPunct="1">
              <a:spcAft>
                <a:spcPts val="0"/>
              </a:spcAft>
              <a:buFont typeface="Wingdings 2"/>
              <a:buChar char=""/>
              <a:defRPr/>
            </a:pPr>
            <a:r>
              <a:rPr lang="en-US" dirty="0">
                <a:ea typeface="+mn-ea"/>
              </a:rPr>
              <a:t>Volatile solvents</a:t>
            </a:r>
          </a:p>
          <a:p>
            <a:pPr marL="640080" lvl="1" indent="-237744" eaLnBrk="1" fontAlgn="auto" hangingPunct="1">
              <a:spcAft>
                <a:spcPts val="0"/>
              </a:spcAft>
              <a:buFont typeface="Verdana"/>
              <a:buChar char="◦"/>
              <a:defRPr/>
            </a:pPr>
            <a:r>
              <a:rPr lang="en-US" dirty="0"/>
              <a:t>Spray paint</a:t>
            </a:r>
          </a:p>
          <a:p>
            <a:pPr marL="640080" lvl="1" indent="-237744" eaLnBrk="1" fontAlgn="auto" hangingPunct="1">
              <a:spcAft>
                <a:spcPts val="0"/>
              </a:spcAft>
              <a:buFont typeface="Verdana"/>
              <a:buChar char="◦"/>
              <a:defRPr/>
            </a:pPr>
            <a:r>
              <a:rPr lang="en-US" dirty="0"/>
              <a:t>Glue</a:t>
            </a:r>
          </a:p>
          <a:p>
            <a:pPr marL="640080" lvl="1" indent="-237744" eaLnBrk="1" fontAlgn="auto" hangingPunct="1">
              <a:spcAft>
                <a:spcPts val="0"/>
              </a:spcAft>
              <a:buFont typeface="Verdana"/>
              <a:buChar char="◦"/>
              <a:defRPr/>
            </a:pPr>
            <a:r>
              <a:rPr lang="en-US" dirty="0"/>
              <a:t>Cigarette lighter fluid</a:t>
            </a:r>
          </a:p>
          <a:p>
            <a:pPr marL="640080" lvl="1" indent="-237744" eaLnBrk="1" fontAlgn="auto" hangingPunct="1">
              <a:spcAft>
                <a:spcPts val="0"/>
              </a:spcAft>
              <a:buFont typeface="Verdana"/>
              <a:buChar char="◦"/>
              <a:defRPr/>
            </a:pPr>
            <a:r>
              <a:rPr lang="en-US" dirty="0"/>
              <a:t>Propellant gases used in aerosols</a:t>
            </a:r>
          </a:p>
          <a:p>
            <a:pPr marL="365760" indent="-283464" eaLnBrk="1" fontAlgn="auto" hangingPunct="1">
              <a:spcAft>
                <a:spcPts val="0"/>
              </a:spcAft>
              <a:buFont typeface="Wingdings 2"/>
              <a:buChar char=""/>
              <a:defRPr/>
            </a:pPr>
            <a:r>
              <a:rPr lang="en-US" dirty="0">
                <a:ea typeface="+mn-ea"/>
              </a:rPr>
              <a:t>Intoxication</a:t>
            </a:r>
          </a:p>
          <a:p>
            <a:pPr marL="640080" lvl="1" indent="-237744" eaLnBrk="1" fontAlgn="auto" hangingPunct="1">
              <a:spcAft>
                <a:spcPts val="0"/>
              </a:spcAft>
              <a:buFont typeface="Verdana"/>
              <a:buChar char="◦"/>
              <a:defRPr/>
            </a:pPr>
            <a:r>
              <a:rPr lang="en-US" dirty="0"/>
              <a:t>Excitation followed by drowsiness, disinhibition, staggering, lightheadedness, and agitation</a:t>
            </a:r>
          </a:p>
          <a:p>
            <a:pPr marL="365760" indent="-283464" eaLnBrk="1" fontAlgn="auto" hangingPunct="1">
              <a:spcAft>
                <a:spcPts val="0"/>
              </a:spcAft>
              <a:buFont typeface="Wingdings 2"/>
              <a:buChar char=""/>
              <a:defRPr/>
            </a:pPr>
            <a:r>
              <a:rPr lang="en-US" dirty="0">
                <a:ea typeface="+mn-ea"/>
              </a:rPr>
              <a:t>Overdose</a:t>
            </a:r>
          </a:p>
          <a:p>
            <a:pPr marL="640080" lvl="1" indent="-237744" eaLnBrk="1" fontAlgn="auto" hangingPunct="1">
              <a:spcAft>
                <a:spcPts val="0"/>
              </a:spcAft>
              <a:buFont typeface="Verdana"/>
              <a:buChar char="◦"/>
              <a:defRPr/>
            </a:pPr>
            <a:r>
              <a:rPr lang="en-US" dirty="0"/>
              <a:t>Damage to CNS</a:t>
            </a:r>
          </a:p>
          <a:p>
            <a:pPr marL="640080" lvl="1" indent="-237744" eaLnBrk="1" fontAlgn="auto" hangingPunct="1">
              <a:spcAft>
                <a:spcPts val="0"/>
              </a:spcAft>
              <a:buFont typeface="Verdana"/>
              <a:buChar char="◦"/>
              <a:defRPr/>
            </a:pPr>
            <a:r>
              <a:rPr lang="en-US" dirty="0"/>
              <a:t>Sudden death (V-fib)</a:t>
            </a:r>
          </a:p>
          <a:p>
            <a:pPr marL="365760" indent="-283464" eaLnBrk="1" fontAlgn="auto" hangingPunct="1">
              <a:spcAft>
                <a:spcPts val="0"/>
              </a:spcAft>
              <a:buFont typeface="Wingdings 2"/>
              <a:buChar char=""/>
              <a:defRPr/>
            </a:pPr>
            <a:r>
              <a:rPr lang="en-US" dirty="0">
                <a:ea typeface="+mn-ea"/>
              </a:rPr>
              <a:t>Treatment</a:t>
            </a:r>
          </a:p>
          <a:p>
            <a:pPr marL="640080" lvl="1" indent="-237744" eaLnBrk="1" fontAlgn="auto" hangingPunct="1">
              <a:spcAft>
                <a:spcPts val="0"/>
              </a:spcAft>
              <a:buFont typeface="Verdana"/>
              <a:buChar char="◦"/>
              <a:defRPr/>
            </a:pPr>
            <a:r>
              <a:rPr lang="en-US" dirty="0"/>
              <a:t>supportive</a:t>
            </a:r>
          </a:p>
          <a:p>
            <a:pPr marL="640080" lvl="1" indent="-237744" eaLnBrk="1" fontAlgn="auto" hangingPunct="1">
              <a:spcAft>
                <a:spcPts val="0"/>
              </a:spcAft>
              <a:buFont typeface="Verdana"/>
              <a:buNone/>
              <a:defRPr/>
            </a:pPr>
            <a:endParaRPr lang="en-US" dirty="0"/>
          </a:p>
        </p:txBody>
      </p:sp>
      <p:sp>
        <p:nvSpPr>
          <p:cNvPr id="33796"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1003416-1F49-3D4D-BE8C-726D4D605E53}" type="slidenum">
              <a:rPr lang="en-US"/>
              <a:pPr eaLnBrk="1" hangingPunct="1"/>
              <a:t>52</a:t>
            </a:fld>
            <a:endParaRPr lang="en-US" dirty="0"/>
          </a:p>
        </p:txBody>
      </p:sp>
    </p:spTree>
    <p:extLst>
      <p:ext uri="{BB962C8B-B14F-4D97-AF65-F5344CB8AC3E}">
        <p14:creationId xmlns:p14="http://schemas.microsoft.com/office/powerpoint/2010/main" val="3086808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0" y="303213"/>
            <a:ext cx="9144000" cy="1143000"/>
          </a:xfrm>
        </p:spPr>
        <p:txBody>
          <a:bodyPr/>
          <a:lstStyle/>
          <a:p>
            <a:pPr eaLnBrk="1" hangingPunct="1"/>
            <a:r>
              <a:rPr lang="en-US" sz="3600" dirty="0">
                <a:solidFill>
                  <a:srgbClr val="A50021"/>
                </a:solidFill>
                <a:latin typeface="Arial" charset="0"/>
              </a:rPr>
              <a:t>Rave and Techno Drugs/Club Drugs</a:t>
            </a:r>
          </a:p>
        </p:txBody>
      </p:sp>
      <p:sp>
        <p:nvSpPr>
          <p:cNvPr id="622595" name="Rectangle 3"/>
          <p:cNvSpPr>
            <a:spLocks noGrp="1" noChangeArrowheads="1"/>
          </p:cNvSpPr>
          <p:nvPr>
            <p:ph idx="1"/>
          </p:nvPr>
        </p:nvSpPr>
        <p:spPr>
          <a:xfrm>
            <a:off x="457200" y="2006600"/>
            <a:ext cx="8304213" cy="4254500"/>
          </a:xfrm>
        </p:spPr>
        <p:txBody>
          <a:bodyPr>
            <a:normAutofit lnSpcReduction="10000"/>
          </a:bodyPr>
          <a:lstStyle/>
          <a:p>
            <a:pPr marL="284163" indent="-284163" eaLnBrk="1" hangingPunct="1">
              <a:lnSpc>
                <a:spcPct val="85000"/>
              </a:lnSpc>
              <a:spcBef>
                <a:spcPct val="20000"/>
              </a:spcBef>
              <a:spcAft>
                <a:spcPct val="15000"/>
              </a:spcAft>
              <a:buFont typeface="Wingdings 2" charset="0"/>
              <a:buChar char=""/>
            </a:pPr>
            <a:r>
              <a:rPr lang="en-US" sz="2400" dirty="0">
                <a:latin typeface="Arial" charset="0"/>
              </a:rPr>
              <a:t>Common drugs</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Ecstasy (3,4-methylenedioxymethamphetamine), also called MDMA, Adam, yaba, XTC</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MDA (methylenedioxyamphetamine) or "love"</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MDE (3,4-methylenedioxyethylamphetamine) or "Eve"</a:t>
            </a:r>
          </a:p>
          <a:p>
            <a:pPr marL="284163" indent="-284163" eaLnBrk="1" hangingPunct="1">
              <a:lnSpc>
                <a:spcPct val="85000"/>
              </a:lnSpc>
              <a:spcBef>
                <a:spcPct val="20000"/>
              </a:spcBef>
              <a:spcAft>
                <a:spcPct val="15000"/>
              </a:spcAft>
              <a:buFont typeface="Wingdings 2" charset="0"/>
              <a:buChar char=""/>
            </a:pPr>
            <a:r>
              <a:rPr lang="en-US" sz="2400" dirty="0">
                <a:latin typeface="Arial" charset="0"/>
              </a:rPr>
              <a:t>Side effects</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Euphoria, increased energy</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Increased self-confidence</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Increased sociability</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Feeling of closeness to others</a:t>
            </a:r>
          </a:p>
          <a:p>
            <a:pPr marL="284163" indent="-284163" eaLnBrk="1" hangingPunct="1">
              <a:lnSpc>
                <a:spcPct val="85000"/>
              </a:lnSpc>
              <a:spcBef>
                <a:spcPct val="20000"/>
              </a:spcBef>
              <a:spcAft>
                <a:spcPct val="15000"/>
              </a:spcAft>
              <a:buFont typeface="Wingdings 2" charset="0"/>
              <a:buChar char=""/>
            </a:pPr>
            <a:r>
              <a:rPr lang="en-US" sz="2400" dirty="0">
                <a:latin typeface="Arial" charset="0"/>
              </a:rPr>
              <a:t>Adverse effects</a:t>
            </a:r>
            <a:r>
              <a:rPr lang="en-US" dirty="0">
                <a:latin typeface="Arial" charset="0"/>
              </a:rPr>
              <a:t> </a:t>
            </a:r>
          </a:p>
          <a:p>
            <a:pPr marL="639763" lvl="1" indent="-236538" eaLnBrk="1" hangingPunct="1">
              <a:lnSpc>
                <a:spcPct val="85000"/>
              </a:lnSpc>
              <a:spcBef>
                <a:spcPct val="20000"/>
              </a:spcBef>
              <a:spcAft>
                <a:spcPct val="15000"/>
              </a:spcAft>
              <a:buFont typeface="Verdana" charset="0"/>
              <a:buChar char="◦"/>
            </a:pPr>
            <a:r>
              <a:rPr lang="en-US" sz="2000" dirty="0">
                <a:latin typeface="Arial" charset="0"/>
              </a:rPr>
              <a:t>Hyperthermia, heart failure, kidney failure, acute dehydration</a:t>
            </a:r>
          </a:p>
        </p:txBody>
      </p:sp>
      <p:sp>
        <p:nvSpPr>
          <p:cNvPr id="3482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0ABFD-AC3E-4940-8B2B-3A7C0AFB0A8E}" type="slidenum">
              <a:rPr lang="en-US"/>
              <a:pPr eaLnBrk="1" hangingPunct="1"/>
              <a:t>53</a:t>
            </a:fld>
            <a:endParaRPr lang="en-US" dirty="0"/>
          </a:p>
        </p:txBody>
      </p:sp>
    </p:spTree>
    <p:extLst>
      <p:ext uri="{BB962C8B-B14F-4D97-AF65-F5344CB8AC3E}">
        <p14:creationId xmlns:p14="http://schemas.microsoft.com/office/powerpoint/2010/main" val="687344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pPr eaLnBrk="1" hangingPunct="1"/>
            <a:r>
              <a:rPr lang="en-US" dirty="0">
                <a:solidFill>
                  <a:srgbClr val="A50021"/>
                </a:solidFill>
                <a:latin typeface="Arial" charset="0"/>
              </a:rPr>
              <a:t>Date Rape Drugs</a:t>
            </a:r>
          </a:p>
        </p:txBody>
      </p:sp>
      <p:sp>
        <p:nvSpPr>
          <p:cNvPr id="37891" name="Rectangle 3"/>
          <p:cNvSpPr>
            <a:spLocks noGrp="1" noChangeArrowheads="1"/>
          </p:cNvSpPr>
          <p:nvPr>
            <p:ph idx="1"/>
          </p:nvPr>
        </p:nvSpPr>
        <p:spPr>
          <a:xfrm>
            <a:off x="457200" y="2514600"/>
            <a:ext cx="7632700" cy="3646842"/>
          </a:xfrm>
        </p:spPr>
        <p:txBody>
          <a:bodyPr/>
          <a:lstStyle/>
          <a:p>
            <a:pPr eaLnBrk="1" hangingPunct="1"/>
            <a:r>
              <a:rPr lang="en-US" sz="2600" dirty="0">
                <a:latin typeface="Arial" charset="0"/>
              </a:rPr>
              <a:t>Flunitrazepam (Rohypnol or "roofies")</a:t>
            </a:r>
          </a:p>
          <a:p>
            <a:pPr eaLnBrk="1" hangingPunct="1"/>
            <a:r>
              <a:rPr lang="el-GR" sz="2600" dirty="0">
                <a:latin typeface="Arial" charset="0"/>
                <a:cs typeface="Arial" charset="0"/>
              </a:rPr>
              <a:t>γ</a:t>
            </a:r>
            <a:r>
              <a:rPr lang="en-US" sz="2600" dirty="0">
                <a:latin typeface="Arial" charset="0"/>
              </a:rPr>
              <a:t>-Hydroxybutyric acid (GHB)</a:t>
            </a:r>
          </a:p>
          <a:p>
            <a:pPr eaLnBrk="1" hangingPunct="1"/>
            <a:r>
              <a:rPr lang="en-US" sz="2600" dirty="0">
                <a:latin typeface="Arial" charset="0"/>
              </a:rPr>
              <a:t>Colorless, tasteless, odorless</a:t>
            </a:r>
          </a:p>
          <a:p>
            <a:pPr eaLnBrk="1" hangingPunct="1"/>
            <a:r>
              <a:rPr lang="en-US" sz="2600" dirty="0">
                <a:latin typeface="Arial" charset="0"/>
              </a:rPr>
              <a:t>Rapidly produces (within minutes): </a:t>
            </a:r>
          </a:p>
          <a:p>
            <a:pPr lvl="1" eaLnBrk="1" hangingPunct="1"/>
            <a:r>
              <a:rPr lang="en-US" sz="2600" dirty="0">
                <a:latin typeface="Arial" charset="0"/>
              </a:rPr>
              <a:t>Disinhibition </a:t>
            </a:r>
          </a:p>
          <a:p>
            <a:pPr lvl="1" eaLnBrk="1" hangingPunct="1"/>
            <a:r>
              <a:rPr lang="en-US" sz="2600" dirty="0">
                <a:latin typeface="Arial" charset="0"/>
              </a:rPr>
              <a:t>Relaxation of voluntary muscles</a:t>
            </a:r>
          </a:p>
          <a:p>
            <a:pPr lvl="1" eaLnBrk="1" hangingPunct="1"/>
            <a:r>
              <a:rPr lang="en-US" sz="2600" dirty="0">
                <a:latin typeface="Arial" charset="0"/>
              </a:rPr>
              <a:t>Anterograde or localized amnesia </a:t>
            </a:r>
          </a:p>
        </p:txBody>
      </p:sp>
      <p:sp>
        <p:nvSpPr>
          <p:cNvPr id="35844"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7B5A27-C4EB-BE45-ACF1-FEC4A879E838}" type="slidenum">
              <a:rPr lang="en-US"/>
              <a:pPr eaLnBrk="1" hangingPunct="1"/>
              <a:t>54</a:t>
            </a:fld>
            <a:endParaRPr lang="en-US" dirty="0"/>
          </a:p>
        </p:txBody>
      </p:sp>
    </p:spTree>
    <p:extLst>
      <p:ext uri="{BB962C8B-B14F-4D97-AF65-F5344CB8AC3E}">
        <p14:creationId xmlns:p14="http://schemas.microsoft.com/office/powerpoint/2010/main" val="3750361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854200"/>
            <a:ext cx="8559799" cy="5003799"/>
          </a:xfrm>
        </p:spPr>
        <p:txBody>
          <a:bodyPr>
            <a:normAutofit/>
          </a:bodyPr>
          <a:lstStyle/>
          <a:p>
            <a:r>
              <a:rPr lang="en-US" dirty="0"/>
              <a:t>Show empathy through active listening and feedback</a:t>
            </a:r>
          </a:p>
          <a:p>
            <a:r>
              <a:rPr lang="en-US" dirty="0"/>
              <a:t>Maintain an interested, nonjudgmental, supportive approach</a:t>
            </a:r>
          </a:p>
          <a:p>
            <a:r>
              <a:rPr lang="en-US" dirty="0"/>
              <a:t>Focus on client strengths</a:t>
            </a:r>
          </a:p>
          <a:p>
            <a:r>
              <a:rPr lang="en-US" dirty="0"/>
              <a:t>Encourage the client to focus on the here and now if feeling overwhelmed</a:t>
            </a:r>
          </a:p>
          <a:p>
            <a:r>
              <a:rPr lang="en-US" dirty="0"/>
              <a:t>Refrain from being pulled into power struggles, defending your position, or criticizing patient behaviors</a:t>
            </a:r>
          </a:p>
          <a:p>
            <a:r>
              <a:rPr lang="en-US" dirty="0"/>
              <a:t>Discourage patient’s attempts to focus on only external problems (relationships, job-related, legal) without relating them to substance use</a:t>
            </a:r>
          </a:p>
          <a:p>
            <a:endParaRPr lang="en-US" dirty="0"/>
          </a:p>
        </p:txBody>
      </p:sp>
      <p:sp>
        <p:nvSpPr>
          <p:cNvPr id="3" name="Title 2"/>
          <p:cNvSpPr>
            <a:spLocks noGrp="1"/>
          </p:cNvSpPr>
          <p:nvPr>
            <p:ph type="title"/>
          </p:nvPr>
        </p:nvSpPr>
        <p:spPr>
          <a:xfrm>
            <a:off x="688490" y="570156"/>
            <a:ext cx="7756263" cy="1284044"/>
          </a:xfrm>
        </p:spPr>
        <p:txBody>
          <a:bodyPr/>
          <a:lstStyle/>
          <a:p>
            <a:r>
              <a:rPr lang="en-US" sz="4400" dirty="0"/>
              <a:t>Communication guidelines - Addiction</a:t>
            </a:r>
          </a:p>
        </p:txBody>
      </p:sp>
    </p:spTree>
    <p:extLst>
      <p:ext uri="{BB962C8B-B14F-4D97-AF65-F5344CB8AC3E}">
        <p14:creationId xmlns:p14="http://schemas.microsoft.com/office/powerpoint/2010/main" val="1934245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Communication Guidelines - Addiction</a:t>
            </a:r>
          </a:p>
        </p:txBody>
      </p:sp>
      <p:sp>
        <p:nvSpPr>
          <p:cNvPr id="2" name="Content Placeholder 1"/>
          <p:cNvSpPr>
            <a:spLocks noGrp="1"/>
          </p:cNvSpPr>
          <p:nvPr>
            <p:ph idx="4294967295"/>
          </p:nvPr>
        </p:nvSpPr>
        <p:spPr>
          <a:xfrm>
            <a:off x="0" y="2247900"/>
            <a:ext cx="7747000" cy="3878263"/>
          </a:xfrm>
        </p:spPr>
        <p:txBody>
          <a:bodyPr/>
          <a:lstStyle/>
          <a:p>
            <a:r>
              <a:rPr lang="en-US" dirty="0"/>
              <a:t>Help patient analyze pros/cons so substance use</a:t>
            </a:r>
          </a:p>
          <a:p>
            <a:r>
              <a:rPr lang="en-US" dirty="0"/>
              <a:t>Give non-judgmental feedback when patient tries to blame, rationalize, or minimize effects of drug use</a:t>
            </a:r>
          </a:p>
          <a:p>
            <a:r>
              <a:rPr lang="en-US" dirty="0"/>
              <a:t>Maintain firm limits on manipulative behavior (mood swings, belligerence, aggressiveness, guilt, glamorizing substance use, special favors, etc.)</a:t>
            </a:r>
          </a:p>
          <a:p>
            <a:endParaRPr lang="en-US" dirty="0"/>
          </a:p>
        </p:txBody>
      </p:sp>
    </p:spTree>
    <p:extLst>
      <p:ext uri="{BB962C8B-B14F-4D97-AF65-F5344CB8AC3E}">
        <p14:creationId xmlns:p14="http://schemas.microsoft.com/office/powerpoint/2010/main" val="1109864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14627" y="1484745"/>
            <a:ext cx="8929373" cy="5187661"/>
          </a:xfrm>
        </p:spPr>
        <p:txBody>
          <a:bodyPr>
            <a:normAutofit fontScale="92500" lnSpcReduction="10000"/>
          </a:bodyPr>
          <a:lstStyle/>
          <a:p>
            <a:r>
              <a:rPr lang="en-US" dirty="0"/>
              <a:t>The police bring Dan to the emergency department of the local hospital around 9:00 pm.  His wife, Carol, called 911 when Dan became violent and she began to fear for her safety.  Don was fired from his job as a foreman in a manufacturing plant for refusing to follow his supervisor’s directions on a project.  When cleaning up after his move, several partially used bottles of liquor were found in his work area.</a:t>
            </a:r>
          </a:p>
          <a:p>
            <a:r>
              <a:rPr lang="en-US" dirty="0"/>
              <a:t>Carol reports that Dan has been drinking since he came home shortly after noon today. He bloodied her nose and punched her in the stomach when she poured the contents of a bottle from which he was drinking down the sink. The police responded to her call and brought Dan to the hospital in handcuffs. By the time they arrive at the hospital, Dan has calmed down, and appears drugged and drowsy.  His blood alcohol lever is 247mg/</a:t>
            </a:r>
            <a:r>
              <a:rPr lang="en-US" dirty="0" err="1"/>
              <a:t>dL</a:t>
            </a:r>
            <a:r>
              <a:rPr lang="en-US" dirty="0"/>
              <a:t>.  He is admitted to the detoxification unit of the hospital with a diagnosis oaf Alcohol intoxication.</a:t>
            </a:r>
          </a:p>
          <a:p>
            <a:endParaRPr lang="en-US" dirty="0"/>
          </a:p>
        </p:txBody>
      </p:sp>
      <p:sp>
        <p:nvSpPr>
          <p:cNvPr id="3" name="Title 2"/>
          <p:cNvSpPr>
            <a:spLocks noGrp="1"/>
          </p:cNvSpPr>
          <p:nvPr>
            <p:ph type="title" idx="4294967295"/>
          </p:nvPr>
        </p:nvSpPr>
        <p:spPr>
          <a:xfrm>
            <a:off x="214627" y="125219"/>
            <a:ext cx="8692389" cy="1498794"/>
          </a:xfrm>
        </p:spPr>
        <p:txBody>
          <a:bodyPr/>
          <a:lstStyle/>
          <a:p>
            <a:r>
              <a:rPr lang="en-US" sz="4000" dirty="0"/>
              <a:t>Substance Use Disorder </a:t>
            </a:r>
            <a:br>
              <a:rPr lang="en-US" sz="4000" dirty="0"/>
            </a:br>
            <a:r>
              <a:rPr lang="en-US" sz="4000" dirty="0"/>
              <a:t>Case Study</a:t>
            </a:r>
          </a:p>
        </p:txBody>
      </p:sp>
    </p:spTree>
    <p:extLst>
      <p:ext uri="{BB962C8B-B14F-4D97-AF65-F5344CB8AC3E}">
        <p14:creationId xmlns:p14="http://schemas.microsoft.com/office/powerpoint/2010/main" val="35554549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Carol tells the admitting nurse that she and Dan have been married for 12 years.  He was a social drinker before they were married, but his drinking has increased over the years.  He had been under a lot of stress at work, hated his job, his boss, and his new co-workers, and had been depressed a lot of the time.  He never had a loving relationship with his parents, who are now deceased.  For the past few years, his pattern has been to come home, start drinking immediately, and drinking until he passes out.  She has tried to get him to go for help, but he refuses, saying he does not have a problem.  Carol begins to cry and says to the nurse, “We can’t go on like this.  I don’t know what to do.”</a:t>
            </a:r>
          </a:p>
        </p:txBody>
      </p:sp>
      <p:sp>
        <p:nvSpPr>
          <p:cNvPr id="3" name="Title 2"/>
          <p:cNvSpPr>
            <a:spLocks noGrp="1"/>
          </p:cNvSpPr>
          <p:nvPr>
            <p:ph type="title"/>
          </p:nvPr>
        </p:nvSpPr>
        <p:spPr>
          <a:xfrm>
            <a:off x="688490" y="178885"/>
            <a:ext cx="7756263" cy="1445521"/>
          </a:xfrm>
        </p:spPr>
        <p:txBody>
          <a:bodyPr/>
          <a:lstStyle/>
          <a:p>
            <a:r>
              <a:rPr lang="en-US" dirty="0"/>
              <a:t>Case Study</a:t>
            </a:r>
            <a:br>
              <a:rPr lang="en-US" dirty="0"/>
            </a:br>
            <a:r>
              <a:rPr lang="en-US" i="1" dirty="0"/>
              <a:t>continued</a:t>
            </a:r>
          </a:p>
        </p:txBody>
      </p:sp>
    </p:spTree>
    <p:extLst>
      <p:ext uri="{BB962C8B-B14F-4D97-AF65-F5344CB8AC3E}">
        <p14:creationId xmlns:p14="http://schemas.microsoft.com/office/powerpoint/2010/main" val="3789441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30400"/>
            <a:ext cx="7745505" cy="4470399"/>
          </a:xfrm>
        </p:spPr>
        <p:txBody>
          <a:bodyPr>
            <a:normAutofit lnSpcReduction="10000"/>
          </a:bodyPr>
          <a:lstStyle/>
          <a:p>
            <a:r>
              <a:rPr lang="en-US" dirty="0"/>
              <a:t>Addiction is a disease not a moral weakness</a:t>
            </a:r>
          </a:p>
          <a:p>
            <a:r>
              <a:rPr lang="en-US" dirty="0"/>
              <a:t>It is up to the individual what they want to do about their addiction</a:t>
            </a:r>
          </a:p>
          <a:p>
            <a:r>
              <a:rPr lang="en-US" dirty="0"/>
              <a:t>However, addiction negatively affects all family members/friends</a:t>
            </a:r>
          </a:p>
          <a:p>
            <a:r>
              <a:rPr lang="en-US" dirty="0"/>
              <a:t>Identify “enabling” behaviors and teach strategies to adopt healthy boundaries/patterns</a:t>
            </a:r>
          </a:p>
          <a:p>
            <a:r>
              <a:rPr lang="en-US" dirty="0"/>
              <a:t>Encourage families/friends to let the user experience the result of their behavior of substance use, not to make excuses or bail out the individual</a:t>
            </a:r>
          </a:p>
          <a:p>
            <a:r>
              <a:rPr lang="en-US" dirty="0"/>
              <a:t>Tell family members they are not responsible for their family members substance abuse	</a:t>
            </a:r>
          </a:p>
        </p:txBody>
      </p:sp>
      <p:sp>
        <p:nvSpPr>
          <p:cNvPr id="3" name="Title 2"/>
          <p:cNvSpPr>
            <a:spLocks noGrp="1"/>
          </p:cNvSpPr>
          <p:nvPr>
            <p:ph type="title"/>
          </p:nvPr>
        </p:nvSpPr>
        <p:spPr/>
        <p:txBody>
          <a:bodyPr/>
          <a:lstStyle/>
          <a:p>
            <a:r>
              <a:rPr lang="en-US" sz="4400" dirty="0"/>
              <a:t>Patient and Family Teaching</a:t>
            </a:r>
          </a:p>
        </p:txBody>
      </p:sp>
    </p:spTree>
    <p:extLst>
      <p:ext uri="{BB962C8B-B14F-4D97-AF65-F5344CB8AC3E}">
        <p14:creationId xmlns:p14="http://schemas.microsoft.com/office/powerpoint/2010/main" val="274119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7"/>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900" dirty="0">
                <a:cs typeface="Arial" charset="0"/>
              </a:rPr>
              <a:t>Copyright © 2014, 2010, 2006 by Saunders, an imprint of Elsevier Inc.</a:t>
            </a:r>
          </a:p>
        </p:txBody>
      </p:sp>
      <p:sp>
        <p:nvSpPr>
          <p:cNvPr id="35842"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5B942D0-6A79-1E46-B817-CD59C8C860BF}" type="slidenum">
              <a:rPr lang="en-GB" sz="1000">
                <a:solidFill>
                  <a:srgbClr val="000000"/>
                </a:solidFill>
                <a:cs typeface="Arial" charset="0"/>
              </a:rPr>
              <a:pPr/>
              <a:t>6</a:t>
            </a:fld>
            <a:endParaRPr lang="en-GB" sz="1000" dirty="0">
              <a:solidFill>
                <a:srgbClr val="000000"/>
              </a:solidFill>
              <a:cs typeface="Arial" charset="0"/>
            </a:endParaRPr>
          </a:p>
        </p:txBody>
      </p:sp>
      <p:sp>
        <p:nvSpPr>
          <p:cNvPr id="35843" name="Title 1"/>
          <p:cNvSpPr>
            <a:spLocks noGrp="1"/>
          </p:cNvSpPr>
          <p:nvPr>
            <p:ph type="title"/>
          </p:nvPr>
        </p:nvSpPr>
        <p:spPr>
          <a:xfrm>
            <a:off x="276225" y="228600"/>
            <a:ext cx="8591550" cy="1366824"/>
          </a:xfrm>
        </p:spPr>
        <p:txBody>
          <a:bodyPr/>
          <a:lstStyle/>
          <a:p>
            <a:pPr algn="ctr" eaLnBrk="1" hangingPunct="1"/>
            <a:r>
              <a:rPr lang="en-US" sz="4800" dirty="0">
                <a:latin typeface="Arial" charset="0"/>
                <a:ea typeface="MS PGothic" charset="0"/>
                <a:cs typeface="Arial" charset="0"/>
              </a:rPr>
              <a:t>Etiology</a:t>
            </a:r>
          </a:p>
        </p:txBody>
      </p:sp>
      <p:sp>
        <p:nvSpPr>
          <p:cNvPr id="13314" name="Content Placeholder 2"/>
          <p:cNvSpPr>
            <a:spLocks noGrp="1"/>
          </p:cNvSpPr>
          <p:nvPr>
            <p:ph sz="quarter" idx="4294967295"/>
          </p:nvPr>
        </p:nvSpPr>
        <p:spPr>
          <a:xfrm>
            <a:off x="465138" y="1951683"/>
            <a:ext cx="8229600" cy="4477691"/>
          </a:xfrm>
          <a:prstGeom prst="rect">
            <a:avLst/>
          </a:prstGeom>
        </p:spPr>
        <p:txBody>
          <a:bodyPr wrap="square" numCol="1" anchor="t" anchorCtr="0" compatLnSpc="1">
            <a:prstTxWarp prst="textNoShape">
              <a:avLst/>
            </a:prstTxWarp>
          </a:bodyPr>
          <a:lstStyle/>
          <a:p>
            <a:pPr eaLnBrk="1" hangingPunct="1">
              <a:lnSpc>
                <a:spcPct val="120000"/>
              </a:lnSpc>
              <a:defRPr/>
            </a:pPr>
            <a:r>
              <a:rPr lang="en-US" sz="2400" dirty="0">
                <a:latin typeface="Arial" charset="0"/>
                <a:ea typeface="MS PGothic" charset="0"/>
                <a:cs typeface="Arial" charset="0"/>
              </a:rPr>
              <a:t>Biological factors</a:t>
            </a:r>
          </a:p>
          <a:p>
            <a:pPr lvl="1" eaLnBrk="1" hangingPunct="1">
              <a:lnSpc>
                <a:spcPct val="120000"/>
              </a:lnSpc>
              <a:defRPr/>
            </a:pPr>
            <a:r>
              <a:rPr lang="en-US" sz="2400" dirty="0">
                <a:latin typeface="Arial" charset="0"/>
                <a:ea typeface="MS PGothic" charset="0"/>
                <a:cs typeface="Arial" charset="0"/>
              </a:rPr>
              <a:t>Genetics</a:t>
            </a:r>
          </a:p>
          <a:p>
            <a:pPr eaLnBrk="1" hangingPunct="1">
              <a:lnSpc>
                <a:spcPct val="120000"/>
              </a:lnSpc>
              <a:defRPr/>
            </a:pPr>
            <a:r>
              <a:rPr lang="en-US" sz="2400" dirty="0">
                <a:latin typeface="Arial" charset="0"/>
                <a:ea typeface="MS PGothic" charset="0"/>
                <a:cs typeface="Arial" charset="0"/>
              </a:rPr>
              <a:t>Neurobiological</a:t>
            </a:r>
          </a:p>
          <a:p>
            <a:pPr lvl="1" eaLnBrk="1" hangingPunct="1">
              <a:lnSpc>
                <a:spcPct val="120000"/>
              </a:lnSpc>
              <a:defRPr/>
            </a:pPr>
            <a:r>
              <a:rPr lang="en-US" sz="2400" dirty="0">
                <a:latin typeface="Arial" charset="0"/>
                <a:ea typeface="MS PGothic" charset="0"/>
                <a:cs typeface="Arial" charset="0"/>
              </a:rPr>
              <a:t>Dopamine theory</a:t>
            </a:r>
          </a:p>
          <a:p>
            <a:pPr lvl="1" eaLnBrk="1" hangingPunct="1">
              <a:lnSpc>
                <a:spcPct val="120000"/>
              </a:lnSpc>
              <a:defRPr/>
            </a:pPr>
            <a:r>
              <a:rPr lang="en-US" sz="2400" dirty="0">
                <a:latin typeface="Arial" charset="0"/>
                <a:ea typeface="MS PGothic" charset="0"/>
                <a:cs typeface="Arial" charset="0"/>
              </a:rPr>
              <a:t>Other neurochemical hypotheses </a:t>
            </a:r>
          </a:p>
          <a:p>
            <a:pPr lvl="2" eaLnBrk="1" hangingPunct="1">
              <a:lnSpc>
                <a:spcPct val="120000"/>
              </a:lnSpc>
              <a:defRPr/>
            </a:pPr>
            <a:r>
              <a:rPr lang="en-US" sz="2400" dirty="0">
                <a:latin typeface="Arial" charset="0"/>
                <a:ea typeface="MS PGothic" charset="0"/>
                <a:cs typeface="Arial" charset="0"/>
              </a:rPr>
              <a:t>Serotonin</a:t>
            </a:r>
          </a:p>
          <a:p>
            <a:pPr lvl="2" eaLnBrk="1" hangingPunct="1">
              <a:lnSpc>
                <a:spcPct val="120000"/>
              </a:lnSpc>
              <a:defRPr/>
            </a:pPr>
            <a:r>
              <a:rPr lang="en-US" sz="2400" dirty="0">
                <a:latin typeface="Arial" charset="0"/>
                <a:ea typeface="MS PGothic" charset="0"/>
                <a:cs typeface="Arial" charset="0"/>
              </a:rPr>
              <a:t>Glutamate</a:t>
            </a:r>
          </a:p>
          <a:p>
            <a:pPr lvl="2" eaLnBrk="1" hangingPunct="1">
              <a:lnSpc>
                <a:spcPct val="120000"/>
              </a:lnSpc>
              <a:defRPr/>
            </a:pPr>
            <a:r>
              <a:rPr lang="en-US" sz="2400" dirty="0">
                <a:latin typeface="Arial" charset="0"/>
                <a:ea typeface="MS PGothic" charset="0"/>
                <a:cs typeface="Arial" charset="0"/>
              </a:rPr>
              <a:t>ACh plus more…..</a:t>
            </a:r>
          </a:p>
        </p:txBody>
      </p:sp>
    </p:spTree>
    <p:extLst>
      <p:ext uri="{BB962C8B-B14F-4D97-AF65-F5344CB8AC3E}">
        <p14:creationId xmlns:p14="http://schemas.microsoft.com/office/powerpoint/2010/main" val="1462270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Tell the patient and family to report any worsening signs of depression or suicidal thoughts</a:t>
            </a:r>
          </a:p>
          <a:p>
            <a:r>
              <a:rPr lang="en-US" dirty="0"/>
              <a:t>Educate patient and family about the detrimental effects (consequences)  of the substance(s) used</a:t>
            </a:r>
          </a:p>
          <a:p>
            <a:r>
              <a:rPr lang="en-US" dirty="0"/>
              <a:t>Help the family identify community resources that will promote recovery and help prevent relapse</a:t>
            </a:r>
          </a:p>
          <a:p>
            <a:r>
              <a:rPr lang="en-US" dirty="0"/>
              <a:t>Encourage individuals to reach out to their sponsor/family/friends before acting out on cravings/urges</a:t>
            </a:r>
          </a:p>
          <a:p>
            <a:r>
              <a:rPr lang="en-US" dirty="0"/>
              <a:t>Educate the patient about the risk of HIV, hepatitis, and other diseases associated with substance use</a:t>
            </a:r>
          </a:p>
        </p:txBody>
      </p:sp>
      <p:sp>
        <p:nvSpPr>
          <p:cNvPr id="3" name="Title 2"/>
          <p:cNvSpPr>
            <a:spLocks noGrp="1"/>
          </p:cNvSpPr>
          <p:nvPr>
            <p:ph type="title"/>
          </p:nvPr>
        </p:nvSpPr>
        <p:spPr/>
        <p:txBody>
          <a:bodyPr/>
          <a:lstStyle/>
          <a:p>
            <a:r>
              <a:rPr lang="en-US" sz="4400" dirty="0"/>
              <a:t>Patient and Family Teaching</a:t>
            </a:r>
          </a:p>
        </p:txBody>
      </p:sp>
    </p:spTree>
    <p:extLst>
      <p:ext uri="{BB962C8B-B14F-4D97-AF65-F5344CB8AC3E}">
        <p14:creationId xmlns:p14="http://schemas.microsoft.com/office/powerpoint/2010/main" val="890936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Depressive Disorder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6092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76225" y="228600"/>
            <a:ext cx="8591550" cy="841375"/>
          </a:xfrm>
        </p:spPr>
        <p:txBody>
          <a:bodyPr/>
          <a:lstStyle/>
          <a:p>
            <a:pPr eaLnBrk="1" hangingPunct="1"/>
            <a:r>
              <a:rPr lang="en-US" sz="4800" dirty="0">
                <a:solidFill>
                  <a:srgbClr val="4B2616"/>
                </a:solidFill>
                <a:latin typeface="Candara" charset="0"/>
                <a:ea typeface="MS PGothic" charset="0"/>
              </a:rPr>
              <a:t>MDD – DSM V</a:t>
            </a:r>
          </a:p>
        </p:txBody>
      </p:sp>
      <p:sp>
        <p:nvSpPr>
          <p:cNvPr id="17410" name="Rectangle 3"/>
          <p:cNvSpPr>
            <a:spLocks noGrp="1" noChangeArrowheads="1"/>
          </p:cNvSpPr>
          <p:nvPr>
            <p:ph sz="quarter" idx="4294967295"/>
          </p:nvPr>
        </p:nvSpPr>
        <p:spPr>
          <a:xfrm>
            <a:off x="406399" y="1447799"/>
            <a:ext cx="8461375" cy="5273675"/>
          </a:xfrm>
          <a:prstGeom prst="rect">
            <a:avLst/>
          </a:prstGeom>
        </p:spPr>
        <p:txBody>
          <a:bodyPr/>
          <a:lstStyle/>
          <a:p>
            <a:pPr marL="365125" indent="-282575" eaLnBrk="1" hangingPunct="1">
              <a:lnSpc>
                <a:spcPct val="75000"/>
              </a:lnSpc>
              <a:buFont typeface="Wingdings 2" panose="05020102010507070707" pitchFamily="18" charset="2"/>
              <a:buChar char=""/>
              <a:defRPr/>
            </a:pPr>
            <a:r>
              <a:rPr lang="en-US" altLang="en-US" sz="2000" dirty="0"/>
              <a:t>5 or more symptoms for greater than two weeks</a:t>
            </a:r>
          </a:p>
          <a:p>
            <a:pPr marL="639763" lvl="1" indent="-236538" eaLnBrk="1" hangingPunct="1">
              <a:lnSpc>
                <a:spcPct val="75000"/>
              </a:lnSpc>
              <a:buFont typeface="Verdana" panose="020B0604030504040204" pitchFamily="34" charset="0"/>
              <a:buChar char="◦"/>
              <a:defRPr/>
            </a:pPr>
            <a:r>
              <a:rPr lang="en-US" altLang="en-US" b="1" dirty="0">
                <a:solidFill>
                  <a:srgbClr val="C00000"/>
                </a:solidFill>
                <a:ea typeface="Arial" panose="020B0604020202020204" pitchFamily="34" charset="0"/>
              </a:rPr>
              <a:t>One must be either anhedonia or depressed mood</a:t>
            </a:r>
          </a:p>
          <a:p>
            <a:pPr marL="639763" lvl="1" indent="-236538" eaLnBrk="1" hangingPunct="1">
              <a:lnSpc>
                <a:spcPct val="75000"/>
              </a:lnSpc>
              <a:buFont typeface="Verdana" panose="020B0604030504040204" pitchFamily="34" charset="0"/>
              <a:buChar char="◦"/>
              <a:defRPr/>
            </a:pPr>
            <a:r>
              <a:rPr lang="en-US" altLang="en-US" dirty="0">
                <a:ea typeface="Arial" panose="020B0604020202020204" pitchFamily="34" charset="0"/>
              </a:rPr>
              <a:t>Plus 4 of the following:</a:t>
            </a:r>
          </a:p>
          <a:p>
            <a:pPr marL="639763" lvl="1" indent="-236538" eaLnBrk="1" hangingPunct="1">
              <a:lnSpc>
                <a:spcPct val="75000"/>
              </a:lnSpc>
              <a:buFontTx/>
              <a:buNone/>
              <a:defRPr/>
            </a:pPr>
            <a:endParaRPr lang="en-US" altLang="en-US" dirty="0">
              <a:ea typeface="Arial" panose="020B0604020202020204" pitchFamily="34" charset="0"/>
            </a:endParaRPr>
          </a:p>
          <a:p>
            <a:pPr marL="639763" lvl="1" indent="-236538" eaLnBrk="1" hangingPunct="1">
              <a:lnSpc>
                <a:spcPct val="75000"/>
              </a:lnSpc>
              <a:buFontTx/>
              <a:buNone/>
              <a:defRPr/>
            </a:pPr>
            <a:endParaRPr lang="en-US" altLang="en-US" dirty="0">
              <a:ea typeface="Arial" panose="020B0604020202020204" pitchFamily="34" charset="0"/>
            </a:endParaRPr>
          </a:p>
          <a:p>
            <a:pPr marL="639763" lvl="1" indent="-236538" eaLnBrk="1" hangingPunct="1">
              <a:lnSpc>
                <a:spcPct val="75000"/>
              </a:lnSpc>
              <a:buFontTx/>
              <a:buNone/>
              <a:defRPr/>
            </a:pPr>
            <a:endParaRPr lang="en-US" altLang="en-US" dirty="0">
              <a:ea typeface="Arial" panose="020B0604020202020204" pitchFamily="34" charset="0"/>
            </a:endParaRPr>
          </a:p>
          <a:p>
            <a:pPr marL="639763" lvl="1" indent="-236538" eaLnBrk="1" hangingPunct="1">
              <a:lnSpc>
                <a:spcPct val="75000"/>
              </a:lnSpc>
              <a:buFont typeface="Verdana" panose="020B0604030504040204" pitchFamily="34" charset="0"/>
              <a:buChar char="◦"/>
              <a:defRPr/>
            </a:pPr>
            <a:endParaRPr lang="en-US" altLang="en-US" sz="1800" dirty="0">
              <a:ea typeface="Arial" panose="020B0604020202020204" pitchFamily="34" charset="0"/>
            </a:endParaRPr>
          </a:p>
          <a:p>
            <a:pPr marL="639763" lvl="1" indent="-236538" eaLnBrk="1" hangingPunct="1">
              <a:lnSpc>
                <a:spcPct val="75000"/>
              </a:lnSpc>
              <a:buFont typeface="Verdana" panose="020B0604030504040204" pitchFamily="34" charset="0"/>
              <a:buChar char="◦"/>
              <a:defRPr/>
            </a:pPr>
            <a:endParaRPr lang="en-US" altLang="en-US" sz="1800" dirty="0">
              <a:ea typeface="Arial" panose="020B0604020202020204" pitchFamily="34" charset="0"/>
            </a:endParaRPr>
          </a:p>
          <a:p>
            <a:pPr marL="639763" lvl="1" indent="-236538" eaLnBrk="1" hangingPunct="1">
              <a:lnSpc>
                <a:spcPct val="75000"/>
              </a:lnSpc>
              <a:buFont typeface="Verdana" panose="020B0604030504040204" pitchFamily="34" charset="0"/>
              <a:buChar char="◦"/>
              <a:defRPr/>
            </a:pPr>
            <a:endParaRPr lang="en-US" altLang="en-US" sz="1800" dirty="0">
              <a:ea typeface="Arial" panose="020B0604020202020204" pitchFamily="34" charset="0"/>
            </a:endParaRPr>
          </a:p>
          <a:p>
            <a:pPr marL="639763" lvl="1" indent="-236538" eaLnBrk="1" hangingPunct="1">
              <a:lnSpc>
                <a:spcPct val="75000"/>
              </a:lnSpc>
              <a:buFont typeface="Verdana" panose="020B0604030504040204" pitchFamily="34" charset="0"/>
              <a:buChar char="◦"/>
              <a:defRPr/>
            </a:pPr>
            <a:endParaRPr lang="en-US" altLang="en-US" sz="1800" dirty="0">
              <a:ea typeface="Arial" panose="020B0604020202020204" pitchFamily="34" charset="0"/>
            </a:endParaRPr>
          </a:p>
          <a:p>
            <a:pPr marL="639763" lvl="1" indent="-236538" eaLnBrk="1" hangingPunct="1">
              <a:lnSpc>
                <a:spcPct val="75000"/>
              </a:lnSpc>
              <a:buFont typeface="Verdana" panose="020B0604030504040204" pitchFamily="34" charset="0"/>
              <a:buChar char="◦"/>
              <a:defRPr/>
            </a:pPr>
            <a:endParaRPr lang="en-US" altLang="en-US" sz="1800" dirty="0">
              <a:ea typeface="Arial" panose="020B0604020202020204" pitchFamily="34" charset="0"/>
            </a:endParaRPr>
          </a:p>
          <a:p>
            <a:pPr marL="639763" lvl="1" indent="-236538" eaLnBrk="1" hangingPunct="1">
              <a:lnSpc>
                <a:spcPct val="75000"/>
              </a:lnSpc>
              <a:buFont typeface="Verdana" panose="020B0604030504040204" pitchFamily="34" charset="0"/>
              <a:buNone/>
              <a:defRPr/>
            </a:pPr>
            <a:endParaRPr lang="en-US" altLang="en-US" sz="1800" dirty="0">
              <a:ea typeface="Arial" panose="020B0604020202020204" pitchFamily="34" charset="0"/>
            </a:endParaRPr>
          </a:p>
          <a:p>
            <a:pPr marL="639763" lvl="1" indent="-236538" eaLnBrk="1" hangingPunct="1">
              <a:lnSpc>
                <a:spcPct val="75000"/>
              </a:lnSpc>
              <a:buFont typeface="Verdana" panose="020B0604030504040204" pitchFamily="34" charset="0"/>
              <a:buChar char="◦"/>
              <a:defRPr/>
            </a:pPr>
            <a:endParaRPr lang="en-US" altLang="en-US" sz="1800" dirty="0">
              <a:ea typeface="Arial" panose="020B0604020202020204" pitchFamily="34" charset="0"/>
            </a:endParaRPr>
          </a:p>
          <a:p>
            <a:pPr marL="365125" indent="-282575" eaLnBrk="1" hangingPunct="1">
              <a:lnSpc>
                <a:spcPct val="75000"/>
              </a:lnSpc>
              <a:buFont typeface="Wingdings 2" panose="05020102010507070707" pitchFamily="18" charset="2"/>
              <a:buChar char=""/>
              <a:defRPr/>
            </a:pPr>
            <a:endParaRPr lang="en-US" altLang="en-US" sz="2000" dirty="0"/>
          </a:p>
          <a:p>
            <a:pPr marL="365125" indent="-282575" eaLnBrk="1" hangingPunct="1">
              <a:lnSpc>
                <a:spcPct val="75000"/>
              </a:lnSpc>
              <a:buFont typeface="Wingdings 2" panose="05020102010507070707" pitchFamily="18" charset="2"/>
              <a:buChar char=""/>
              <a:defRPr/>
            </a:pPr>
            <a:r>
              <a:rPr lang="en-US" altLang="en-US" sz="2000" dirty="0"/>
              <a:t>Clear change from previous function</a:t>
            </a:r>
          </a:p>
          <a:p>
            <a:pPr marL="365125" indent="-282575" eaLnBrk="1" hangingPunct="1">
              <a:lnSpc>
                <a:spcPct val="75000"/>
              </a:lnSpc>
              <a:buFont typeface="Wingdings 2" panose="05020102010507070707" pitchFamily="18" charset="2"/>
              <a:buChar char=""/>
              <a:defRPr/>
            </a:pPr>
            <a:r>
              <a:rPr lang="en-US" altLang="en-US" sz="2000" dirty="0"/>
              <a:t>Significant distress/impairment in social, occupational, or family functioning</a:t>
            </a:r>
          </a:p>
        </p:txBody>
      </p:sp>
      <p:sp>
        <p:nvSpPr>
          <p:cNvPr id="44035"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4DDA7A7-069B-2742-B12C-53DA24525859}" type="slidenum">
              <a:rPr lang="en-GB" sz="1000"/>
              <a:pPr/>
              <a:t>62</a:t>
            </a:fld>
            <a:endParaRPr lang="en-GB" sz="1000" dirty="0"/>
          </a:p>
        </p:txBody>
      </p:sp>
      <p:graphicFrame>
        <p:nvGraphicFramePr>
          <p:cNvPr id="398424" name="Group 88"/>
          <p:cNvGraphicFramePr>
            <a:graphicFrameLocks noGrp="1"/>
          </p:cNvGraphicFramePr>
          <p:nvPr/>
        </p:nvGraphicFramePr>
        <p:xfrm>
          <a:off x="914400" y="2419350"/>
          <a:ext cx="6610350" cy="2806700"/>
        </p:xfrm>
        <a:graphic>
          <a:graphicData uri="http://schemas.openxmlformats.org/drawingml/2006/table">
            <a:tbl>
              <a:tblPr/>
              <a:tblGrid>
                <a:gridCol w="3305175">
                  <a:extLst>
                    <a:ext uri="{9D8B030D-6E8A-4147-A177-3AD203B41FA5}">
                      <a16:colId xmlns:a16="http://schemas.microsoft.com/office/drawing/2014/main" val="20000"/>
                    </a:ext>
                  </a:extLst>
                </a:gridCol>
                <a:gridCol w="3305175">
                  <a:extLst>
                    <a:ext uri="{9D8B030D-6E8A-4147-A177-3AD203B41FA5}">
                      <a16:colId xmlns:a16="http://schemas.microsoft.com/office/drawing/2014/main" val="20001"/>
                    </a:ext>
                  </a:extLst>
                </a:gridCol>
              </a:tblGrid>
              <a:tr h="408742">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Weight gain/loss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Guilt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237">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Insomnia/hypersomnia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Psychomotor agitation or retardation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0237">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Anergia (decreased energy) or fatigue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Decreased concentration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8742">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Worthlessness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Inappropriate guilt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8742">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Indecisiveness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5000"/>
                        </a:spcBef>
                        <a:spcAft>
                          <a:spcPct val="25000"/>
                        </a:spcAft>
                        <a:buClr>
                          <a:srgbClr val="FFFF00"/>
                        </a:buClr>
                        <a:buSzTx/>
                        <a:buFontTx/>
                        <a:buNone/>
                        <a:tabLst/>
                      </a:pPr>
                      <a:r>
                        <a:rPr kumimoji="0" lang="en-US" sz="2000" b="1" i="0" u="none" strike="noStrike" cap="none" normalizeH="0" baseline="0" dirty="0">
                          <a:ln>
                            <a:noFill/>
                          </a:ln>
                          <a:solidFill>
                            <a:srgbClr val="990000"/>
                          </a:solidFill>
                          <a:effectLst/>
                          <a:latin typeface="Arial" charset="0"/>
                        </a:rPr>
                        <a:t>Suicidal ideation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0853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6225" y="228600"/>
            <a:ext cx="8591550" cy="1066800"/>
          </a:xfrm>
        </p:spPr>
        <p:txBody>
          <a:bodyPr/>
          <a:lstStyle/>
          <a:p>
            <a:pPr eaLnBrk="1" hangingPunct="1">
              <a:defRPr/>
            </a:pPr>
            <a:r>
              <a:rPr lang="en-US" altLang="en-US" dirty="0">
                <a:solidFill>
                  <a:schemeClr val="accent2">
                    <a:lumMod val="50000"/>
                  </a:schemeClr>
                </a:solidFill>
              </a:rPr>
              <a:t>Other MDD Symptoms</a:t>
            </a:r>
          </a:p>
        </p:txBody>
      </p:sp>
      <p:sp>
        <p:nvSpPr>
          <p:cNvPr id="18435" name="Rectangle 3"/>
          <p:cNvSpPr>
            <a:spLocks noGrp="1" noChangeArrowheads="1"/>
          </p:cNvSpPr>
          <p:nvPr>
            <p:ph sz="quarter" idx="4294967295"/>
          </p:nvPr>
        </p:nvSpPr>
        <p:spPr>
          <a:xfrm>
            <a:off x="274638" y="2184400"/>
            <a:ext cx="8594725" cy="4051300"/>
          </a:xfrm>
          <a:prstGeom prst="rect">
            <a:avLst/>
          </a:prstGeom>
        </p:spPr>
        <p:txBody>
          <a:bodyPr/>
          <a:lstStyle/>
          <a:p>
            <a:pPr eaLnBrk="1" hangingPunct="1">
              <a:lnSpc>
                <a:spcPct val="85000"/>
              </a:lnSpc>
              <a:buFont typeface="Arial" panose="020B0604020202020204" pitchFamily="34" charset="0"/>
              <a:buChar char="•"/>
              <a:defRPr/>
            </a:pPr>
            <a:r>
              <a:rPr lang="en-US" sz="2800" dirty="0">
                <a:ea typeface="+mn-ea"/>
              </a:rPr>
              <a:t>Vague somatic aches and pains</a:t>
            </a:r>
          </a:p>
          <a:p>
            <a:pPr eaLnBrk="1" hangingPunct="1">
              <a:lnSpc>
                <a:spcPct val="85000"/>
              </a:lnSpc>
              <a:buFont typeface="Arial" panose="020B0604020202020204" pitchFamily="34" charset="0"/>
              <a:buChar char="•"/>
              <a:defRPr/>
            </a:pPr>
            <a:r>
              <a:rPr lang="en-US" sz="2800" dirty="0">
                <a:ea typeface="+mn-ea"/>
              </a:rPr>
              <a:t>Uncharacteristic anger/frustration</a:t>
            </a:r>
          </a:p>
          <a:p>
            <a:pPr eaLnBrk="1" hangingPunct="1">
              <a:lnSpc>
                <a:spcPct val="85000"/>
              </a:lnSpc>
              <a:buFont typeface="Arial" panose="020B0604020202020204" pitchFamily="34" charset="0"/>
              <a:buChar char="•"/>
              <a:defRPr/>
            </a:pPr>
            <a:r>
              <a:rPr lang="en-US" sz="2800" dirty="0">
                <a:ea typeface="+mn-ea"/>
              </a:rPr>
              <a:t>Vegetative symptoms</a:t>
            </a:r>
          </a:p>
          <a:p>
            <a:pPr lvl="1" eaLnBrk="1" hangingPunct="1">
              <a:lnSpc>
                <a:spcPct val="85000"/>
              </a:lnSpc>
              <a:buFont typeface="Wingdings" charset="0"/>
              <a:buChar char="Ø"/>
              <a:defRPr/>
            </a:pPr>
            <a:r>
              <a:rPr lang="en-US" sz="2800" dirty="0"/>
              <a:t>Change in appetite</a:t>
            </a:r>
          </a:p>
          <a:p>
            <a:pPr lvl="1" eaLnBrk="1" hangingPunct="1">
              <a:lnSpc>
                <a:spcPct val="85000"/>
              </a:lnSpc>
              <a:buFont typeface="Wingdings" charset="0"/>
              <a:buChar char="Ø"/>
              <a:defRPr/>
            </a:pPr>
            <a:r>
              <a:rPr lang="en-US" sz="2800" dirty="0"/>
              <a:t>Change in sleep</a:t>
            </a:r>
          </a:p>
          <a:p>
            <a:pPr lvl="1" eaLnBrk="1" hangingPunct="1">
              <a:lnSpc>
                <a:spcPct val="85000"/>
              </a:lnSpc>
              <a:buFont typeface="Wingdings" charset="0"/>
              <a:buChar char="Ø"/>
              <a:defRPr/>
            </a:pPr>
            <a:r>
              <a:rPr lang="en-US" sz="2800" dirty="0"/>
              <a:t>Constipation</a:t>
            </a:r>
          </a:p>
          <a:p>
            <a:pPr lvl="1" eaLnBrk="1" hangingPunct="1">
              <a:lnSpc>
                <a:spcPct val="85000"/>
              </a:lnSpc>
              <a:buFont typeface="Wingdings" charset="0"/>
              <a:buChar char="Ø"/>
              <a:defRPr/>
            </a:pPr>
            <a:r>
              <a:rPr lang="en-US" sz="2800" dirty="0"/>
              <a:t>Lack of interest in sex</a:t>
            </a:r>
          </a:p>
          <a:p>
            <a:pPr eaLnBrk="1" hangingPunct="1">
              <a:lnSpc>
                <a:spcPct val="85000"/>
              </a:lnSpc>
              <a:buFont typeface="Wingdings 2" charset="0"/>
              <a:buChar char=""/>
              <a:defRPr/>
            </a:pPr>
            <a:endParaRPr lang="en-US" dirty="0">
              <a:ea typeface="+mn-ea"/>
            </a:endParaRPr>
          </a:p>
        </p:txBody>
      </p:sp>
      <p:sp>
        <p:nvSpPr>
          <p:cNvPr id="46083" name="Slide Number Placeholder 3"/>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50B4720-184B-9941-A209-C89F6AF53B6C}" type="slidenum">
              <a:rPr lang="en-GB" sz="1000"/>
              <a:pPr/>
              <a:t>63</a:t>
            </a:fld>
            <a:endParaRPr lang="en-GB" sz="1000" dirty="0"/>
          </a:p>
        </p:txBody>
      </p:sp>
    </p:spTree>
    <p:extLst>
      <p:ext uri="{BB962C8B-B14F-4D97-AF65-F5344CB8AC3E}">
        <p14:creationId xmlns:p14="http://schemas.microsoft.com/office/powerpoint/2010/main" val="513495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76225" y="228600"/>
            <a:ext cx="8591550" cy="1066800"/>
          </a:xfrm>
        </p:spPr>
        <p:txBody>
          <a:bodyPr/>
          <a:lstStyle/>
          <a:p>
            <a:pPr eaLnBrk="1" hangingPunct="1"/>
            <a:r>
              <a:rPr lang="en-US" dirty="0">
                <a:latin typeface="Candara" charset="0"/>
                <a:ea typeface="MS PGothic" charset="0"/>
              </a:rPr>
              <a:t>Etiology</a:t>
            </a:r>
          </a:p>
        </p:txBody>
      </p:sp>
      <p:sp>
        <p:nvSpPr>
          <p:cNvPr id="29697" name="Content Placeholder 2"/>
          <p:cNvSpPr>
            <a:spLocks noGrp="1"/>
          </p:cNvSpPr>
          <p:nvPr>
            <p:ph sz="quarter" idx="4294967295"/>
          </p:nvPr>
        </p:nvSpPr>
        <p:spPr>
          <a:xfrm>
            <a:off x="274638" y="1298575"/>
            <a:ext cx="8594725" cy="4937125"/>
          </a:xfrm>
          <a:prstGeom prst="rect">
            <a:avLst/>
          </a:prstGeom>
        </p:spPr>
        <p:txBody>
          <a:bodyPr/>
          <a:lstStyle/>
          <a:p>
            <a:pPr eaLnBrk="1" hangingPunct="1">
              <a:lnSpc>
                <a:spcPct val="170000"/>
              </a:lnSpc>
              <a:buFont typeface="Arial" panose="020B0604020202020204" pitchFamily="34" charset="0"/>
              <a:buChar char="•"/>
              <a:defRPr/>
            </a:pPr>
            <a:r>
              <a:rPr lang="en-US" altLang="en-US" sz="2800" dirty="0"/>
              <a:t>Biological factors</a:t>
            </a:r>
          </a:p>
          <a:p>
            <a:pPr lvl="1" eaLnBrk="1" hangingPunct="1">
              <a:lnSpc>
                <a:spcPct val="170000"/>
              </a:lnSpc>
              <a:buFont typeface="Arial" panose="020B0604020202020204" pitchFamily="34" charset="0"/>
              <a:buChar char="•"/>
              <a:defRPr/>
            </a:pPr>
            <a:r>
              <a:rPr lang="en-US" altLang="en-US" sz="2800" dirty="0">
                <a:ea typeface="Arial" panose="020B0604020202020204" pitchFamily="34" charset="0"/>
              </a:rPr>
              <a:t>Genetic</a:t>
            </a:r>
          </a:p>
          <a:p>
            <a:pPr lvl="1" eaLnBrk="1" hangingPunct="1">
              <a:lnSpc>
                <a:spcPct val="170000"/>
              </a:lnSpc>
              <a:buFont typeface="Arial" panose="020B0604020202020204" pitchFamily="34" charset="0"/>
              <a:buChar char="•"/>
              <a:defRPr/>
            </a:pPr>
            <a:r>
              <a:rPr lang="en-US" altLang="en-US" sz="2800" dirty="0">
                <a:ea typeface="Arial" panose="020B0604020202020204" pitchFamily="34" charset="0"/>
              </a:rPr>
              <a:t>Biochemical	</a:t>
            </a:r>
          </a:p>
          <a:p>
            <a:pPr lvl="2" eaLnBrk="1" hangingPunct="1">
              <a:lnSpc>
                <a:spcPct val="170000"/>
              </a:lnSpc>
              <a:buFont typeface="Arial" panose="020B0604020202020204" pitchFamily="34" charset="0"/>
              <a:buChar char="•"/>
              <a:defRPr/>
            </a:pPr>
            <a:r>
              <a:rPr lang="en-US" altLang="en-US" sz="2800" dirty="0">
                <a:ea typeface="Arial" panose="020B0604020202020204" pitchFamily="34" charset="0"/>
              </a:rPr>
              <a:t>Stressful life events</a:t>
            </a:r>
          </a:p>
          <a:p>
            <a:pPr lvl="1" eaLnBrk="1" hangingPunct="1">
              <a:lnSpc>
                <a:spcPct val="170000"/>
              </a:lnSpc>
              <a:buFont typeface="Arial" panose="020B0604020202020204" pitchFamily="34" charset="0"/>
              <a:buChar char="•"/>
              <a:defRPr/>
            </a:pPr>
            <a:r>
              <a:rPr lang="en-US" altLang="en-US" sz="2800" dirty="0">
                <a:ea typeface="Arial" panose="020B0604020202020204" pitchFamily="34" charset="0"/>
              </a:rPr>
              <a:t>Alterations in hormonal regulation</a:t>
            </a:r>
          </a:p>
          <a:p>
            <a:pPr lvl="1" eaLnBrk="1" hangingPunct="1">
              <a:lnSpc>
                <a:spcPct val="170000"/>
              </a:lnSpc>
              <a:buFont typeface="Arial" panose="020B0604020202020204" pitchFamily="34" charset="0"/>
              <a:buChar char="•"/>
              <a:defRPr/>
            </a:pPr>
            <a:r>
              <a:rPr lang="en-US" altLang="en-US" sz="2800" dirty="0">
                <a:ea typeface="Arial" panose="020B0604020202020204" pitchFamily="34" charset="0"/>
              </a:rPr>
              <a:t>Inflammatory process</a:t>
            </a:r>
          </a:p>
        </p:txBody>
      </p:sp>
      <p:sp>
        <p:nvSpPr>
          <p:cNvPr id="59395" name="Footer Placeholder 7"/>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900" dirty="0"/>
              <a:t>Copyright © 2014, 2010, 2006 by Saunders, an imprint of Elsevier Inc.</a:t>
            </a:r>
          </a:p>
        </p:txBody>
      </p:sp>
      <p:sp>
        <p:nvSpPr>
          <p:cNvPr id="59396"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AB87DC9-BA49-B645-9591-79BBA22A82CA}" type="slidenum">
              <a:rPr lang="en-GB" sz="1000">
                <a:solidFill>
                  <a:srgbClr val="000000"/>
                </a:solidFill>
              </a:rPr>
              <a:pPr/>
              <a:t>64</a:t>
            </a:fld>
            <a:endParaRPr lang="en-GB" sz="1000" dirty="0">
              <a:solidFill>
                <a:srgbClr val="000000"/>
              </a:solidFill>
            </a:endParaRPr>
          </a:p>
        </p:txBody>
      </p:sp>
    </p:spTree>
    <p:extLst>
      <p:ext uri="{BB962C8B-B14F-4D97-AF65-F5344CB8AC3E}">
        <p14:creationId xmlns:p14="http://schemas.microsoft.com/office/powerpoint/2010/main" val="3552376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1066800"/>
          </a:xfrm>
        </p:spPr>
        <p:txBody>
          <a:bodyPr>
            <a:normAutofit fontScale="90000"/>
          </a:bodyPr>
          <a:lstStyle/>
          <a:p>
            <a:pPr eaLnBrk="1" hangingPunct="1">
              <a:defRPr/>
            </a:pPr>
            <a:r>
              <a:rPr lang="en-US" sz="4000" dirty="0"/>
              <a:t>Etiology</a:t>
            </a:r>
            <a:br>
              <a:rPr lang="en-US" dirty="0"/>
            </a:br>
            <a:r>
              <a:rPr lang="en-US" i="1" dirty="0"/>
              <a:t>continued</a:t>
            </a:r>
          </a:p>
        </p:txBody>
      </p:sp>
      <p:sp>
        <p:nvSpPr>
          <p:cNvPr id="3" name="Content Placeholder 2"/>
          <p:cNvSpPr>
            <a:spLocks noGrp="1"/>
          </p:cNvSpPr>
          <p:nvPr>
            <p:ph sz="quarter" idx="4294967295"/>
          </p:nvPr>
        </p:nvSpPr>
        <p:spPr>
          <a:xfrm>
            <a:off x="274638" y="2235200"/>
            <a:ext cx="8594725" cy="4000500"/>
          </a:xfrm>
          <a:prstGeom prst="rect">
            <a:avLst/>
          </a:prstGeom>
        </p:spPr>
        <p:txBody>
          <a:bodyPr/>
          <a:lstStyle/>
          <a:p>
            <a:pPr marL="0" indent="0" algn="ctr" eaLnBrk="1" hangingPunct="1">
              <a:buFont typeface="Arial" panose="020B0604020202020204" pitchFamily="34" charset="0"/>
              <a:buNone/>
              <a:defRPr/>
            </a:pPr>
            <a:r>
              <a:rPr lang="en-US" sz="3200" b="1" dirty="0"/>
              <a:t>Diathesis-Stress Model</a:t>
            </a:r>
          </a:p>
          <a:p>
            <a:pPr marL="457200" indent="-457200" eaLnBrk="1" hangingPunct="1">
              <a:buFont typeface="Arial" panose="020B0604020202020204" pitchFamily="34" charset="0"/>
              <a:buChar char="•"/>
              <a:defRPr/>
            </a:pPr>
            <a:r>
              <a:rPr lang="en-US" sz="3200" dirty="0"/>
              <a:t>Psychological vulnerabilities</a:t>
            </a:r>
          </a:p>
          <a:p>
            <a:pPr marL="457200" indent="-457200" eaLnBrk="1" hangingPunct="1">
              <a:buFont typeface="Arial" panose="020B0604020202020204" pitchFamily="34" charset="0"/>
              <a:buChar char="•"/>
              <a:defRPr/>
            </a:pPr>
            <a:r>
              <a:rPr lang="en-US" sz="3200" dirty="0"/>
              <a:t>Stress</a:t>
            </a:r>
          </a:p>
          <a:p>
            <a:pPr marL="457200" indent="-457200" eaLnBrk="1" hangingPunct="1">
              <a:buFont typeface="Arial" panose="020B0604020202020204" pitchFamily="34" charset="0"/>
              <a:buChar char="•"/>
              <a:defRPr/>
            </a:pPr>
            <a:r>
              <a:rPr lang="en-US" sz="3200" dirty="0"/>
              <a:t>Neurochemical and neurophysical changes in the brain</a:t>
            </a:r>
          </a:p>
          <a:p>
            <a:pPr marL="0" indent="0" eaLnBrk="1" hangingPunct="1">
              <a:buFont typeface="Arial" panose="020B0604020202020204" pitchFamily="34" charset="0"/>
              <a:buNone/>
              <a:defRPr/>
            </a:pPr>
            <a:endParaRPr lang="en-US" sz="3200" dirty="0"/>
          </a:p>
        </p:txBody>
      </p:sp>
      <p:sp>
        <p:nvSpPr>
          <p:cNvPr id="61443" name="Footer Placeholder 3"/>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900" dirty="0">
                <a:solidFill>
                  <a:schemeClr val="tx2"/>
                </a:solidFill>
              </a:rPr>
              <a:t>Copyright © 2014, 2010, 2006 by Saunders, an imprint of Elsevier Inc.</a:t>
            </a:r>
          </a:p>
        </p:txBody>
      </p:sp>
      <p:sp>
        <p:nvSpPr>
          <p:cNvPr id="61444"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0000"/>
              </a:lnSpc>
            </a:pPr>
            <a:r>
              <a:rPr lang="en-GB" sz="1500" dirty="0">
                <a:solidFill>
                  <a:schemeClr val="tx2"/>
                </a:solidFill>
              </a:rPr>
              <a:t> </a:t>
            </a:r>
            <a:fld id="{9BE404B3-AA8A-3E4D-9D74-D149C2C66244}" type="slidenum">
              <a:rPr lang="en-GB" sz="1500">
                <a:solidFill>
                  <a:schemeClr val="tx2"/>
                </a:solidFill>
              </a:rPr>
              <a:pPr>
                <a:lnSpc>
                  <a:spcPct val="80000"/>
                </a:lnSpc>
              </a:pPr>
              <a:t>65</a:t>
            </a:fld>
            <a:endParaRPr lang="en-GB" sz="1500" dirty="0">
              <a:solidFill>
                <a:schemeClr val="tx2"/>
              </a:solidFill>
            </a:endParaRPr>
          </a:p>
        </p:txBody>
      </p:sp>
    </p:spTree>
    <p:extLst>
      <p:ext uri="{BB962C8B-B14F-4D97-AF65-F5344CB8AC3E}">
        <p14:creationId xmlns:p14="http://schemas.microsoft.com/office/powerpoint/2010/main" val="3580161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276225" y="228600"/>
            <a:ext cx="8591550" cy="1066800"/>
          </a:xfrm>
        </p:spPr>
        <p:txBody>
          <a:bodyPr/>
          <a:lstStyle/>
          <a:p>
            <a:pPr eaLnBrk="1" hangingPunct="1"/>
            <a:r>
              <a:rPr lang="en-US" dirty="0">
                <a:latin typeface="Candara" charset="0"/>
                <a:ea typeface="MS PGothic" charset="0"/>
              </a:rPr>
              <a:t>Etiology (Cont.)</a:t>
            </a:r>
          </a:p>
        </p:txBody>
      </p:sp>
      <p:sp>
        <p:nvSpPr>
          <p:cNvPr id="31745" name="Content Placeholder 2"/>
          <p:cNvSpPr>
            <a:spLocks noGrp="1"/>
          </p:cNvSpPr>
          <p:nvPr>
            <p:ph sz="quarter" idx="4294967295"/>
          </p:nvPr>
        </p:nvSpPr>
        <p:spPr>
          <a:xfrm>
            <a:off x="465138" y="1920875"/>
            <a:ext cx="8229600" cy="4175125"/>
          </a:xfrm>
          <a:prstGeom prst="rect">
            <a:avLst/>
          </a:prstGeom>
        </p:spPr>
        <p:txBody>
          <a:bodyPr wrap="square" numCol="1" anchor="t" anchorCtr="0" compatLnSpc="1">
            <a:prstTxWarp prst="textNoShape">
              <a:avLst/>
            </a:prstTxWarp>
          </a:bodyPr>
          <a:lstStyle/>
          <a:p>
            <a:pPr eaLnBrk="1" hangingPunct="1">
              <a:lnSpc>
                <a:spcPct val="150000"/>
              </a:lnSpc>
              <a:defRPr/>
            </a:pPr>
            <a:r>
              <a:rPr lang="en-US" sz="2800" dirty="0">
                <a:latin typeface="Candara" charset="0"/>
                <a:ea typeface="MS PGothic" charset="0"/>
                <a:cs typeface="Tahoma" charset="0"/>
              </a:rPr>
              <a:t>Psychological factors</a:t>
            </a:r>
          </a:p>
          <a:p>
            <a:pPr lvl="1" eaLnBrk="1" hangingPunct="1">
              <a:lnSpc>
                <a:spcPct val="150000"/>
              </a:lnSpc>
              <a:defRPr/>
            </a:pPr>
            <a:r>
              <a:rPr lang="en-US" sz="2800" b="1" dirty="0">
                <a:latin typeface="Candara" charset="0"/>
                <a:ea typeface="MS PGothic" charset="0"/>
                <a:cs typeface="Arial" charset="0"/>
              </a:rPr>
              <a:t>Cognitive theory</a:t>
            </a:r>
          </a:p>
          <a:p>
            <a:pPr lvl="2" eaLnBrk="1" hangingPunct="1">
              <a:lnSpc>
                <a:spcPct val="150000"/>
              </a:lnSpc>
              <a:defRPr/>
            </a:pPr>
            <a:r>
              <a:rPr lang="en-US" sz="2600" i="1" dirty="0">
                <a:latin typeface="Candara" charset="0"/>
                <a:ea typeface="MS PGothic" charset="0"/>
                <a:cs typeface="Arial" charset="0"/>
              </a:rPr>
              <a:t>Beck’s negative triad</a:t>
            </a:r>
          </a:p>
          <a:p>
            <a:pPr lvl="1" eaLnBrk="1" hangingPunct="1">
              <a:lnSpc>
                <a:spcPct val="250000"/>
              </a:lnSpc>
              <a:defRPr/>
            </a:pPr>
            <a:r>
              <a:rPr lang="en-US" sz="2800" b="1" dirty="0">
                <a:latin typeface="Candara" charset="0"/>
                <a:ea typeface="MS PGothic" charset="0"/>
                <a:cs typeface="Arial" charset="0"/>
              </a:rPr>
              <a:t>Learned helplessness</a:t>
            </a:r>
          </a:p>
          <a:p>
            <a:pPr eaLnBrk="1" hangingPunct="1">
              <a:defRPr/>
            </a:pPr>
            <a:endParaRPr lang="en-US" dirty="0">
              <a:latin typeface="Candara" charset="0"/>
              <a:ea typeface="MS PGothic" charset="0"/>
              <a:cs typeface="Tahoma" charset="0"/>
            </a:endParaRPr>
          </a:p>
        </p:txBody>
      </p:sp>
      <p:sp>
        <p:nvSpPr>
          <p:cNvPr id="63491" name="Footer Placeholder 7"/>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900" dirty="0"/>
              <a:t>Copyright © 2014, 2010, 2006 by Saunders, an imprint of Elsevier Inc.</a:t>
            </a:r>
          </a:p>
        </p:txBody>
      </p:sp>
      <p:sp>
        <p:nvSpPr>
          <p:cNvPr id="63492" name="Slide Number Placeholder 3"/>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5B2E7CB-B8C3-CC40-9111-30B6B56D9C21}" type="slidenum">
              <a:rPr lang="en-GB" sz="1000">
                <a:solidFill>
                  <a:srgbClr val="000000"/>
                </a:solidFill>
              </a:rPr>
              <a:pPr/>
              <a:t>66</a:t>
            </a:fld>
            <a:endParaRPr lang="en-GB" sz="1000" dirty="0">
              <a:solidFill>
                <a:srgbClr val="000000"/>
              </a:solidFill>
            </a:endParaRPr>
          </a:p>
        </p:txBody>
      </p:sp>
    </p:spTree>
    <p:extLst>
      <p:ext uri="{BB962C8B-B14F-4D97-AF65-F5344CB8AC3E}">
        <p14:creationId xmlns:p14="http://schemas.microsoft.com/office/powerpoint/2010/main" val="228921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a:buFont typeface="Wingdings" pitchFamily="2" charset="2"/>
              <a:buChar char=""/>
            </a:pPr>
            <a:r>
              <a:rPr lang="en-US" sz="2600" dirty="0">
                <a:latin typeface="Candara" charset="0"/>
                <a:ea typeface="MS PGothic" charset="0"/>
                <a:cs typeface="Tahoma" charset="0"/>
              </a:rPr>
              <a:t>Acknowledge accomplishments without flattery or excessive praise (matter-of-fact)</a:t>
            </a:r>
          </a:p>
          <a:p>
            <a:pPr>
              <a:defRPr/>
            </a:pPr>
            <a:r>
              <a:rPr lang="en-US" sz="2800" dirty="0">
                <a:latin typeface="Candara" charset="0"/>
                <a:ea typeface="MS PGothic" charset="0"/>
                <a:cs typeface="Tahoma" charset="0"/>
              </a:rPr>
              <a:t>Help patients identify own personal strengths</a:t>
            </a:r>
          </a:p>
          <a:p>
            <a:pPr>
              <a:defRPr/>
            </a:pPr>
            <a:r>
              <a:rPr lang="en-US" sz="2800" dirty="0"/>
              <a:t>Help patient question underlying assumptions and consider alternate explanations</a:t>
            </a:r>
          </a:p>
          <a:p>
            <a:pPr>
              <a:defRPr/>
            </a:pPr>
            <a:endParaRPr lang="en-US" sz="2800" dirty="0">
              <a:latin typeface="Candara" charset="0"/>
              <a:ea typeface="MS PGothic" charset="0"/>
              <a:cs typeface="Tahoma" charset="0"/>
            </a:endParaRPr>
          </a:p>
        </p:txBody>
      </p:sp>
      <p:sp>
        <p:nvSpPr>
          <p:cNvPr id="3" name="Title 2"/>
          <p:cNvSpPr>
            <a:spLocks noGrp="1"/>
          </p:cNvSpPr>
          <p:nvPr>
            <p:ph type="title"/>
          </p:nvPr>
        </p:nvSpPr>
        <p:spPr>
          <a:xfrm>
            <a:off x="688490" y="228600"/>
            <a:ext cx="7756263" cy="1395806"/>
          </a:xfrm>
        </p:spPr>
        <p:txBody>
          <a:bodyPr/>
          <a:lstStyle/>
          <a:p>
            <a:r>
              <a:rPr lang="en-US" sz="4400" dirty="0"/>
              <a:t>Communication Guidelines - Depression</a:t>
            </a:r>
          </a:p>
        </p:txBody>
      </p:sp>
    </p:spTree>
    <p:extLst>
      <p:ext uri="{BB962C8B-B14F-4D97-AF65-F5344CB8AC3E}">
        <p14:creationId xmlns:p14="http://schemas.microsoft.com/office/powerpoint/2010/main" val="1152110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5000"/>
              </a:lnSpc>
              <a:buFont typeface="Arial" panose="020B0604020202020204" pitchFamily="34" charset="0"/>
              <a:buChar char="•"/>
              <a:defRPr/>
            </a:pPr>
            <a:r>
              <a:rPr lang="en-US" sz="2600" dirty="0"/>
              <a:t>Work with patient to identify cognitive distortions (review T14-4)</a:t>
            </a:r>
          </a:p>
          <a:p>
            <a:pPr lvl="1">
              <a:lnSpc>
                <a:spcPct val="85000"/>
              </a:lnSpc>
              <a:buFont typeface="Arial" panose="020B0604020202020204" pitchFamily="34" charset="0"/>
              <a:buChar char="•"/>
              <a:defRPr/>
            </a:pPr>
            <a:r>
              <a:rPr lang="en-US" sz="2400" dirty="0"/>
              <a:t>Overgeneralizations</a:t>
            </a:r>
          </a:p>
          <a:p>
            <a:pPr lvl="1">
              <a:lnSpc>
                <a:spcPct val="85000"/>
              </a:lnSpc>
              <a:buFont typeface="Arial" panose="020B0604020202020204" pitchFamily="34" charset="0"/>
              <a:buChar char="•"/>
              <a:defRPr/>
            </a:pPr>
            <a:r>
              <a:rPr lang="en-US" sz="2400" dirty="0"/>
              <a:t>Self-blame</a:t>
            </a:r>
          </a:p>
          <a:p>
            <a:pPr lvl="1">
              <a:lnSpc>
                <a:spcPct val="85000"/>
              </a:lnSpc>
              <a:buFont typeface="Arial" panose="020B0604020202020204" pitchFamily="34" charset="0"/>
              <a:buChar char="•"/>
              <a:defRPr/>
            </a:pPr>
            <a:r>
              <a:rPr lang="en-US" sz="2400" dirty="0"/>
              <a:t>Mind reading</a:t>
            </a:r>
          </a:p>
          <a:p>
            <a:pPr lvl="1">
              <a:lnSpc>
                <a:spcPct val="85000"/>
              </a:lnSpc>
              <a:buFont typeface="Arial" panose="020B0604020202020204" pitchFamily="34" charset="0"/>
              <a:buChar char="•"/>
              <a:defRPr/>
            </a:pPr>
            <a:r>
              <a:rPr lang="en-US" sz="2400" dirty="0"/>
              <a:t>Discounting positive attributes</a:t>
            </a:r>
          </a:p>
          <a:p>
            <a:endParaRPr lang="en-US" dirty="0"/>
          </a:p>
        </p:txBody>
      </p:sp>
      <p:sp>
        <p:nvSpPr>
          <p:cNvPr id="3" name="Title 2"/>
          <p:cNvSpPr>
            <a:spLocks noGrp="1"/>
          </p:cNvSpPr>
          <p:nvPr>
            <p:ph type="title"/>
          </p:nvPr>
        </p:nvSpPr>
        <p:spPr>
          <a:xfrm>
            <a:off x="688490" y="0"/>
            <a:ext cx="7756263" cy="1624406"/>
          </a:xfrm>
        </p:spPr>
        <p:txBody>
          <a:bodyPr/>
          <a:lstStyle/>
          <a:p>
            <a:r>
              <a:rPr lang="en-US" sz="4400" dirty="0"/>
              <a:t>Communication Guidelines - Depression</a:t>
            </a:r>
          </a:p>
        </p:txBody>
      </p:sp>
    </p:spTree>
    <p:extLst>
      <p:ext uri="{BB962C8B-B14F-4D97-AF65-F5344CB8AC3E}">
        <p14:creationId xmlns:p14="http://schemas.microsoft.com/office/powerpoint/2010/main" val="1534546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5000"/>
              </a:lnSpc>
              <a:defRPr/>
            </a:pPr>
            <a:r>
              <a:rPr lang="en-US" sz="2600" dirty="0">
                <a:latin typeface="Candara" charset="0"/>
                <a:ea typeface="MS PGothic" charset="0"/>
                <a:cs typeface="Tahoma" charset="0"/>
              </a:rPr>
              <a:t>Accept patient</a:t>
            </a:r>
            <a:r>
              <a:rPr lang="ja-JP" altLang="en-US" sz="2600" dirty="0">
                <a:latin typeface="Candara" charset="0"/>
                <a:ea typeface="MS PGothic" charset="0"/>
                <a:cs typeface="Tahoma" charset="0"/>
              </a:rPr>
              <a:t>’</a:t>
            </a:r>
            <a:r>
              <a:rPr lang="en-US" sz="2600" dirty="0">
                <a:latin typeface="Candara" charset="0"/>
                <a:ea typeface="MS PGothic" charset="0"/>
                <a:cs typeface="Tahoma" charset="0"/>
              </a:rPr>
              <a:t>s negative feelings but set limits on amount of time for negative expression</a:t>
            </a:r>
          </a:p>
          <a:p>
            <a:pPr lvl="2">
              <a:lnSpc>
                <a:spcPct val="85000"/>
              </a:lnSpc>
              <a:defRPr/>
            </a:pPr>
            <a:r>
              <a:rPr lang="en-US" sz="2400" dirty="0">
                <a:latin typeface="Candara" charset="0"/>
                <a:ea typeface="MS PGothic" charset="0"/>
                <a:cs typeface="Tahoma" charset="0"/>
              </a:rPr>
              <a:t>Matter-of-fact style</a:t>
            </a:r>
          </a:p>
          <a:p>
            <a:pPr lvl="2">
              <a:lnSpc>
                <a:spcPct val="85000"/>
              </a:lnSpc>
              <a:defRPr/>
            </a:pPr>
            <a:r>
              <a:rPr lang="en-US" sz="2400" dirty="0">
                <a:latin typeface="Candara" charset="0"/>
                <a:ea typeface="MS PGothic" charset="0"/>
                <a:cs typeface="Tahoma" charset="0"/>
              </a:rPr>
              <a:t>Redirect to neutral topics</a:t>
            </a:r>
          </a:p>
          <a:p>
            <a:endParaRPr lang="en-US" dirty="0"/>
          </a:p>
        </p:txBody>
      </p:sp>
      <p:sp>
        <p:nvSpPr>
          <p:cNvPr id="3" name="Title 2"/>
          <p:cNvSpPr>
            <a:spLocks noGrp="1"/>
          </p:cNvSpPr>
          <p:nvPr>
            <p:ph type="title"/>
          </p:nvPr>
        </p:nvSpPr>
        <p:spPr>
          <a:xfrm>
            <a:off x="688490" y="279400"/>
            <a:ext cx="7756263" cy="1345006"/>
          </a:xfrm>
        </p:spPr>
        <p:txBody>
          <a:bodyPr/>
          <a:lstStyle/>
          <a:p>
            <a:r>
              <a:rPr lang="en-US" sz="4400" dirty="0"/>
              <a:t>Communication Guidelines - Depressi</a:t>
            </a:r>
            <a:r>
              <a:rPr lang="en-US" dirty="0"/>
              <a:t>on</a:t>
            </a:r>
          </a:p>
        </p:txBody>
      </p:sp>
    </p:spTree>
    <p:extLst>
      <p:ext uri="{BB962C8B-B14F-4D97-AF65-F5344CB8AC3E}">
        <p14:creationId xmlns:p14="http://schemas.microsoft.com/office/powerpoint/2010/main" val="315242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173736">
              <a:lnSpc>
                <a:spcPct val="150000"/>
              </a:lnSpc>
              <a:buFont typeface="Arial" panose="020B0604020202020204" pitchFamily="34" charset="0"/>
              <a:buChar char="•"/>
              <a:defRPr/>
            </a:pPr>
            <a:r>
              <a:rPr lang="en-US" sz="2800" dirty="0">
                <a:latin typeface="Arial" charset="0"/>
                <a:cs typeface="Arial" charset="0"/>
              </a:rPr>
              <a:t>Psychological and environmental factors</a:t>
            </a:r>
          </a:p>
          <a:p>
            <a:pPr lvl="1" indent="-173736">
              <a:lnSpc>
                <a:spcPct val="150000"/>
              </a:lnSpc>
              <a:buFont typeface="Arial" panose="020B0604020202020204" pitchFamily="34" charset="0"/>
              <a:buChar char="•"/>
              <a:defRPr/>
            </a:pPr>
            <a:r>
              <a:rPr lang="en-US" sz="2800" dirty="0">
                <a:latin typeface="Arial" charset="0"/>
                <a:cs typeface="Arial" charset="0"/>
              </a:rPr>
              <a:t>Prenatal stressors</a:t>
            </a:r>
          </a:p>
          <a:p>
            <a:pPr lvl="1" indent="-173736">
              <a:lnSpc>
                <a:spcPct val="150000"/>
              </a:lnSpc>
              <a:buFont typeface="Arial" panose="020B0604020202020204" pitchFamily="34" charset="0"/>
              <a:buChar char="•"/>
              <a:defRPr/>
            </a:pPr>
            <a:r>
              <a:rPr lang="en-US" sz="2800" dirty="0">
                <a:latin typeface="Arial" charset="0"/>
                <a:cs typeface="Arial" charset="0"/>
              </a:rPr>
              <a:t>Psychological stressors</a:t>
            </a:r>
          </a:p>
          <a:p>
            <a:pPr lvl="1" indent="-173736">
              <a:lnSpc>
                <a:spcPct val="150000"/>
              </a:lnSpc>
              <a:buFont typeface="Arial" panose="020B0604020202020204" pitchFamily="34" charset="0"/>
              <a:buChar char="•"/>
              <a:defRPr/>
            </a:pPr>
            <a:r>
              <a:rPr lang="en-US" sz="2800" dirty="0">
                <a:latin typeface="Arial" charset="0"/>
                <a:cs typeface="Arial" charset="0"/>
              </a:rPr>
              <a:t>Environmental stressors</a:t>
            </a:r>
          </a:p>
          <a:p>
            <a:endParaRPr lang="en-US" dirty="0"/>
          </a:p>
        </p:txBody>
      </p:sp>
      <p:sp>
        <p:nvSpPr>
          <p:cNvPr id="3" name="Title 2"/>
          <p:cNvSpPr>
            <a:spLocks noGrp="1"/>
          </p:cNvSpPr>
          <p:nvPr>
            <p:ph type="title"/>
          </p:nvPr>
        </p:nvSpPr>
        <p:spPr/>
        <p:txBody>
          <a:bodyPr/>
          <a:lstStyle/>
          <a:p>
            <a:r>
              <a:rPr lang="en-US" dirty="0">
                <a:latin typeface="Arial" charset="0"/>
                <a:ea typeface="MS PGothic" charset="0"/>
                <a:cs typeface="Arial" charset="0"/>
              </a:rPr>
              <a:t>Etiology</a:t>
            </a:r>
            <a:endParaRPr lang="en-US" dirty="0"/>
          </a:p>
        </p:txBody>
      </p:sp>
    </p:spTree>
    <p:extLst>
      <p:ext uri="{BB962C8B-B14F-4D97-AF65-F5344CB8AC3E}">
        <p14:creationId xmlns:p14="http://schemas.microsoft.com/office/powerpoint/2010/main" val="13300365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276225" y="228600"/>
            <a:ext cx="8591550" cy="1525588"/>
          </a:xfrm>
        </p:spPr>
        <p:txBody>
          <a:bodyPr/>
          <a:lstStyle/>
          <a:p>
            <a:pPr eaLnBrk="1" hangingPunct="1"/>
            <a:r>
              <a:rPr lang="en-US" sz="4800" dirty="0">
                <a:solidFill>
                  <a:srgbClr val="65312A"/>
                </a:solidFill>
                <a:latin typeface="Candara" charset="0"/>
                <a:ea typeface="MS PGothic" charset="0"/>
              </a:rPr>
              <a:t>Communication Guidelines:  Severely Withdrawn Patients</a:t>
            </a:r>
          </a:p>
        </p:txBody>
      </p:sp>
      <p:sp>
        <p:nvSpPr>
          <p:cNvPr id="43011" name="Rectangle 3"/>
          <p:cNvSpPr>
            <a:spLocks noGrp="1" noChangeArrowheads="1"/>
          </p:cNvSpPr>
          <p:nvPr>
            <p:ph idx="4294967295"/>
          </p:nvPr>
        </p:nvSpPr>
        <p:spPr>
          <a:xfrm>
            <a:off x="736600" y="2184400"/>
            <a:ext cx="8197850" cy="4064000"/>
          </a:xfrm>
        </p:spPr>
        <p:txBody>
          <a:bodyPr>
            <a:normAutofit/>
          </a:bodyPr>
          <a:lstStyle/>
          <a:p>
            <a:pPr eaLnBrk="1" hangingPunct="1">
              <a:lnSpc>
                <a:spcPct val="85000"/>
              </a:lnSpc>
              <a:buFont typeface="Arial" panose="020B0604020202020204" pitchFamily="34" charset="0"/>
              <a:buChar char="•"/>
              <a:defRPr/>
            </a:pPr>
            <a:r>
              <a:rPr lang="en-US" sz="3200" dirty="0"/>
              <a:t>Technique of making observations</a:t>
            </a:r>
          </a:p>
          <a:p>
            <a:pPr eaLnBrk="1" hangingPunct="1">
              <a:lnSpc>
                <a:spcPct val="85000"/>
              </a:lnSpc>
              <a:buFont typeface="Arial" panose="020B0604020202020204" pitchFamily="34" charset="0"/>
              <a:buChar char="•"/>
              <a:defRPr/>
            </a:pPr>
            <a:r>
              <a:rPr lang="en-US" sz="3200" dirty="0"/>
              <a:t>Simple, concrete words</a:t>
            </a:r>
          </a:p>
          <a:p>
            <a:pPr eaLnBrk="1" hangingPunct="1">
              <a:lnSpc>
                <a:spcPct val="85000"/>
              </a:lnSpc>
              <a:buFont typeface="Arial" panose="020B0604020202020204" pitchFamily="34" charset="0"/>
              <a:buChar char="•"/>
              <a:defRPr/>
            </a:pPr>
            <a:r>
              <a:rPr lang="en-US" sz="3200" dirty="0"/>
              <a:t>Allow time for response</a:t>
            </a:r>
          </a:p>
          <a:p>
            <a:pPr eaLnBrk="1" hangingPunct="1">
              <a:lnSpc>
                <a:spcPct val="85000"/>
              </a:lnSpc>
              <a:buFont typeface="Arial" panose="020B0604020202020204" pitchFamily="34" charset="0"/>
              <a:buChar char="•"/>
              <a:defRPr/>
            </a:pPr>
            <a:r>
              <a:rPr lang="en-US" sz="3200" dirty="0"/>
              <a:t>Listen for covert messages and ask about suicide plans</a:t>
            </a:r>
          </a:p>
          <a:p>
            <a:pPr eaLnBrk="1" hangingPunct="1">
              <a:lnSpc>
                <a:spcPct val="85000"/>
              </a:lnSpc>
              <a:buFont typeface="Arial" panose="020B0604020202020204" pitchFamily="34" charset="0"/>
              <a:buChar char="•"/>
              <a:defRPr/>
            </a:pPr>
            <a:r>
              <a:rPr lang="en-US" sz="3200" dirty="0"/>
              <a:t>Avoid platitudes</a:t>
            </a:r>
          </a:p>
          <a:p>
            <a:pPr eaLnBrk="1" hangingPunct="1">
              <a:lnSpc>
                <a:spcPct val="85000"/>
              </a:lnSpc>
              <a:buFont typeface="Arial" panose="020B0604020202020204" pitchFamily="34" charset="0"/>
              <a:buChar char="•"/>
              <a:defRPr/>
            </a:pPr>
            <a:r>
              <a:rPr lang="en-US" sz="3200" dirty="0"/>
              <a:t>Sit quietly with patient</a:t>
            </a:r>
          </a:p>
        </p:txBody>
      </p:sp>
      <p:sp>
        <p:nvSpPr>
          <p:cNvPr id="94211"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907C86-26C1-DC4D-BB57-12DF3C34B407}" type="slidenum">
              <a:rPr lang="en-GB" sz="1600"/>
              <a:pPr/>
              <a:t>70</a:t>
            </a:fld>
            <a:endParaRPr lang="en-GB" sz="1600" dirty="0"/>
          </a:p>
        </p:txBody>
      </p:sp>
    </p:spTree>
    <p:extLst>
      <p:ext uri="{BB962C8B-B14F-4D97-AF65-F5344CB8AC3E}">
        <p14:creationId xmlns:p14="http://schemas.microsoft.com/office/powerpoint/2010/main" val="1349690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indent="914400" algn="l"/>
            <a:r>
              <a:rPr lang="en-US" sz="3400" dirty="0">
                <a:cs typeface="Times New Roman" pitchFamily="18" charset="0"/>
              </a:rPr>
              <a:t>Pharmacologic</a:t>
            </a:r>
            <a:r>
              <a:rPr lang="en-US" sz="3400" dirty="0">
                <a:solidFill>
                  <a:srgbClr val="0000FF"/>
                </a:solidFill>
                <a:cs typeface="Times New Roman" pitchFamily="18" charset="0"/>
              </a:rPr>
              <a:t> </a:t>
            </a:r>
            <a:r>
              <a:rPr lang="en-US" sz="3400" dirty="0">
                <a:cs typeface="Times New Roman" pitchFamily="18" charset="0"/>
              </a:rPr>
              <a:t>Therapy</a:t>
            </a:r>
          </a:p>
        </p:txBody>
      </p:sp>
      <p:sp>
        <p:nvSpPr>
          <p:cNvPr id="3" name="Content Placeholder 2"/>
          <p:cNvSpPr>
            <a:spLocks noGrp="1"/>
          </p:cNvSpPr>
          <p:nvPr>
            <p:ph idx="1"/>
          </p:nvPr>
        </p:nvSpPr>
        <p:spPr>
          <a:xfrm>
            <a:off x="457200" y="1955800"/>
            <a:ext cx="8229600" cy="4205642"/>
          </a:xfrm>
        </p:spPr>
        <p:txBody>
          <a:bodyPr>
            <a:noAutofit/>
          </a:bodyPr>
          <a:lstStyle/>
          <a:p>
            <a:pPr marL="0" indent="0">
              <a:spcBef>
                <a:spcPts val="0"/>
              </a:spcBef>
              <a:buNone/>
              <a:defRPr/>
            </a:pPr>
            <a:r>
              <a:rPr lang="en-US" sz="2600" b="1" dirty="0">
                <a:cs typeface="Times New Roman" pitchFamily="18" charset="0"/>
              </a:rPr>
              <a:t>Antidepressants</a:t>
            </a:r>
          </a:p>
          <a:p>
            <a:pPr marL="347472" lvl="2" indent="-347472">
              <a:spcBef>
                <a:spcPts val="0"/>
              </a:spcBef>
              <a:defRPr/>
            </a:pPr>
            <a:r>
              <a:rPr lang="en-US" sz="2400" dirty="0">
                <a:cs typeface="Times New Roman" pitchFamily="18" charset="0"/>
              </a:rPr>
              <a:t>SSRIs</a:t>
            </a:r>
          </a:p>
          <a:p>
            <a:pPr marL="740664" lvl="3" indent="-402336">
              <a:spcBef>
                <a:spcPts val="0"/>
              </a:spcBef>
              <a:defRPr/>
            </a:pPr>
            <a:r>
              <a:rPr lang="en-US" sz="2200" dirty="0">
                <a:cs typeface="Times New Roman" pitchFamily="18" charset="0"/>
              </a:rPr>
              <a:t>First-line therapy</a:t>
            </a:r>
          </a:p>
          <a:p>
            <a:pPr marL="740664" lvl="3" indent="-402336">
              <a:spcBef>
                <a:spcPts val="0"/>
              </a:spcBef>
              <a:defRPr/>
            </a:pPr>
            <a:r>
              <a:rPr lang="en-US" sz="2200" dirty="0">
                <a:cs typeface="Times New Roman" pitchFamily="18" charset="0"/>
              </a:rPr>
              <a:t>Indications</a:t>
            </a:r>
          </a:p>
          <a:p>
            <a:pPr marL="740664" lvl="3" indent="-402336">
              <a:spcBef>
                <a:spcPts val="0"/>
              </a:spcBef>
              <a:defRPr/>
            </a:pPr>
            <a:r>
              <a:rPr lang="en-US" sz="2200" dirty="0">
                <a:cs typeface="Times New Roman" pitchFamily="18" charset="0"/>
              </a:rPr>
              <a:t>Adverse reactions</a:t>
            </a:r>
          </a:p>
          <a:p>
            <a:pPr marL="740664" lvl="3" indent="-402336">
              <a:spcBef>
                <a:spcPts val="0"/>
              </a:spcBef>
              <a:spcAft>
                <a:spcPts val="600"/>
              </a:spcAft>
              <a:defRPr/>
            </a:pPr>
            <a:r>
              <a:rPr lang="en-US" sz="2200" dirty="0">
                <a:cs typeface="Times New Roman" pitchFamily="18" charset="0"/>
              </a:rPr>
              <a:t>Potential toxic effects</a:t>
            </a:r>
          </a:p>
          <a:p>
            <a:pPr marL="347472" lvl="3" indent="-347472">
              <a:spcBef>
                <a:spcPts val="0"/>
              </a:spcBef>
              <a:buFont typeface="Arial"/>
              <a:buChar char="•"/>
              <a:defRPr/>
            </a:pPr>
            <a:r>
              <a:rPr lang="en-US" sz="2400" dirty="0">
                <a:cs typeface="Times New Roman" pitchFamily="18" charset="0"/>
              </a:rPr>
              <a:t>Serotonin syndrome</a:t>
            </a:r>
          </a:p>
          <a:p>
            <a:pPr marL="740664" lvl="3" indent="-402336">
              <a:spcBef>
                <a:spcPts val="0"/>
              </a:spcBef>
              <a:defRPr/>
            </a:pPr>
            <a:r>
              <a:rPr lang="en-US" sz="2200" dirty="0">
                <a:cs typeface="Times New Roman" pitchFamily="18" charset="0"/>
              </a:rPr>
              <a:t>Rare and life-threatening event </a:t>
            </a:r>
          </a:p>
          <a:p>
            <a:pPr marL="740664" lvl="3" indent="-402336">
              <a:spcBef>
                <a:spcPts val="0"/>
              </a:spcBef>
              <a:defRPr/>
            </a:pPr>
            <a:r>
              <a:rPr lang="en-US" sz="2200" dirty="0">
                <a:cs typeface="Times New Roman" pitchFamily="18" charset="0"/>
              </a:rPr>
              <a:t>Risk greatest when SSRI is administered in combination with monoamine oxidase inhibitor (MAOI)</a:t>
            </a:r>
          </a:p>
        </p:txBody>
      </p:sp>
      <p:sp>
        <p:nvSpPr>
          <p:cNvPr id="4" name="Slide Number Placeholder 3"/>
          <p:cNvSpPr>
            <a:spLocks noGrp="1"/>
          </p:cNvSpPr>
          <p:nvPr>
            <p:ph type="sldNum" sz="quarter" idx="12"/>
          </p:nvPr>
        </p:nvSpPr>
        <p:spPr/>
        <p:txBody>
          <a:bodyPr/>
          <a:lstStyle/>
          <a:p>
            <a:fld id="{5D551D24-F874-4C55-85C4-CC594B3F09FE}" type="slidenum">
              <a:rPr lang="en-US" smtClean="0">
                <a:solidFill>
                  <a:schemeClr val="tx1"/>
                </a:solidFill>
              </a:rPr>
              <a:pPr/>
              <a:t>71</a:t>
            </a:fld>
            <a:endParaRPr lang="en-US" dirty="0">
              <a:solidFill>
                <a:schemeClr val="tx1"/>
              </a:solidFill>
            </a:endParaRPr>
          </a:p>
        </p:txBody>
      </p:sp>
      <p:sp>
        <p:nvSpPr>
          <p:cNvPr id="6" name="Footer Placeholder 4"/>
          <p:cNvSpPr>
            <a:spLocks noGrp="1"/>
          </p:cNvSpPr>
          <p:nvPr>
            <p:ph type="ftr" sz="quarter" idx="4294967295"/>
          </p:nvPr>
        </p:nvSpPr>
        <p:spPr>
          <a:xfrm>
            <a:off x="457200" y="6356350"/>
            <a:ext cx="822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000" dirty="0">
                <a:solidFill>
                  <a:schemeClr val="tx1"/>
                </a:solidFill>
              </a:rPr>
              <a:t>All Elsevier items and derived items © 2013, 2009 by Saunders, an imprint of Elsevier Inc.</a:t>
            </a:r>
          </a:p>
        </p:txBody>
      </p:sp>
      <p:pic>
        <p:nvPicPr>
          <p:cNvPr id="5" name="Picture 2" descr="C:\Users\dfiguero\AppData\Local\Microsoft\Windows\Temporary Internet Files\Content.IE5\0K276XIN\MC9002411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28597"/>
            <a:ext cx="538582" cy="879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57077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156"/>
            <a:ext cx="7987553" cy="1054250"/>
          </a:xfrm>
        </p:spPr>
        <p:txBody>
          <a:bodyPr anchor="t" anchorCtr="0">
            <a:noAutofit/>
          </a:bodyPr>
          <a:lstStyle/>
          <a:p>
            <a:pPr indent="914400" algn="l"/>
            <a:r>
              <a:rPr lang="en-US" sz="3400" dirty="0"/>
              <a:t>Pharmacologic Therapy—cont’d</a:t>
            </a:r>
          </a:p>
        </p:txBody>
      </p:sp>
      <p:sp>
        <p:nvSpPr>
          <p:cNvPr id="3" name="Content Placeholder 2"/>
          <p:cNvSpPr>
            <a:spLocks noGrp="1"/>
          </p:cNvSpPr>
          <p:nvPr>
            <p:ph idx="1"/>
          </p:nvPr>
        </p:nvSpPr>
        <p:spPr>
          <a:xfrm>
            <a:off x="457200" y="2133600"/>
            <a:ext cx="8229600" cy="4392967"/>
          </a:xfrm>
        </p:spPr>
        <p:txBody>
          <a:bodyPr>
            <a:noAutofit/>
          </a:bodyPr>
          <a:lstStyle/>
          <a:p>
            <a:pPr>
              <a:buFont typeface="Arial" panose="020B0604020202020204" pitchFamily="34" charset="0"/>
              <a:buChar char="•"/>
              <a:defRPr/>
            </a:pPr>
            <a:r>
              <a:rPr lang="en-US" altLang="en-US" dirty="0"/>
              <a:t>Serotonin-norepinephrine reuptake inhibitors (SNRIs)</a:t>
            </a:r>
          </a:p>
          <a:p>
            <a:pPr lvl="1">
              <a:buFont typeface="Arial" panose="020B0604020202020204" pitchFamily="34" charset="0"/>
              <a:buChar char="•"/>
              <a:defRPr/>
            </a:pPr>
            <a:r>
              <a:rPr lang="en-US" altLang="en-US" sz="2400" dirty="0">
                <a:ea typeface="Arial" panose="020B0604020202020204" pitchFamily="34" charset="0"/>
              </a:rPr>
              <a:t>Venlafaxine (Effexor)</a:t>
            </a:r>
          </a:p>
          <a:p>
            <a:pPr lvl="1">
              <a:buFont typeface="Arial" panose="020B0604020202020204" pitchFamily="34" charset="0"/>
              <a:buChar char="•"/>
              <a:defRPr/>
            </a:pPr>
            <a:r>
              <a:rPr lang="en-US" altLang="en-US" sz="2400" dirty="0">
                <a:ea typeface="Arial" panose="020B0604020202020204" pitchFamily="34" charset="0"/>
              </a:rPr>
              <a:t>Desvenlafaxine (Pristiq) </a:t>
            </a:r>
          </a:p>
          <a:p>
            <a:pPr lvl="1">
              <a:buFont typeface="Arial" panose="020B0604020202020204" pitchFamily="34" charset="0"/>
              <a:buChar char="•"/>
              <a:defRPr/>
            </a:pPr>
            <a:r>
              <a:rPr lang="en-US" altLang="en-US" sz="2400" dirty="0">
                <a:ea typeface="Arial" panose="020B0604020202020204" pitchFamily="34" charset="0"/>
              </a:rPr>
              <a:t>Duloxetine (Cymbalta)</a:t>
            </a:r>
          </a:p>
          <a:p>
            <a:pPr>
              <a:buFont typeface="Arial" panose="020B0604020202020204" pitchFamily="34" charset="0"/>
              <a:buChar char="•"/>
              <a:defRPr/>
            </a:pPr>
            <a:r>
              <a:rPr lang="en-US" altLang="en-US" dirty="0"/>
              <a:t>Serotonin-norepinephrine disinhibitors (SNDIs)</a:t>
            </a:r>
          </a:p>
          <a:p>
            <a:pPr lvl="1">
              <a:buFont typeface="Arial" panose="020B0604020202020204" pitchFamily="34" charset="0"/>
              <a:buChar char="•"/>
              <a:defRPr/>
            </a:pPr>
            <a:r>
              <a:rPr lang="en-US" altLang="en-US" sz="2400" dirty="0">
                <a:ea typeface="Arial" panose="020B0604020202020204" pitchFamily="34" charset="0"/>
              </a:rPr>
              <a:t>Mirtazapine (Remeron)</a:t>
            </a:r>
          </a:p>
          <a:p>
            <a:pPr>
              <a:lnSpc>
                <a:spcPct val="85000"/>
              </a:lnSpc>
              <a:buFont typeface="Arial" panose="020B0604020202020204" pitchFamily="34" charset="0"/>
              <a:buChar char="•"/>
              <a:defRPr/>
            </a:pPr>
            <a:r>
              <a:rPr lang="en-US" dirty="0"/>
              <a:t>Norepinephrine reuptake inhibitors (NRI)</a:t>
            </a:r>
          </a:p>
          <a:p>
            <a:pPr lvl="1">
              <a:lnSpc>
                <a:spcPct val="85000"/>
              </a:lnSpc>
              <a:buFont typeface="Arial" panose="020B0604020202020204" pitchFamily="34" charset="0"/>
              <a:buChar char="•"/>
              <a:defRPr/>
            </a:pPr>
            <a:r>
              <a:rPr lang="en-US" sz="2400" dirty="0"/>
              <a:t>Roboxetine (Vestra, Edronax)</a:t>
            </a:r>
          </a:p>
        </p:txBody>
      </p:sp>
      <p:sp>
        <p:nvSpPr>
          <p:cNvPr id="4" name="Slide Number Placeholder 3"/>
          <p:cNvSpPr>
            <a:spLocks noGrp="1"/>
          </p:cNvSpPr>
          <p:nvPr>
            <p:ph type="sldNum" sz="quarter" idx="12"/>
          </p:nvPr>
        </p:nvSpPr>
        <p:spPr/>
        <p:txBody>
          <a:bodyPr/>
          <a:lstStyle/>
          <a:p>
            <a:fld id="{5D551D24-F874-4C55-85C4-CC594B3F09FE}" type="slidenum">
              <a:rPr lang="en-US" smtClean="0">
                <a:solidFill>
                  <a:schemeClr val="tx1"/>
                </a:solidFill>
              </a:rPr>
              <a:pPr/>
              <a:t>72</a:t>
            </a:fld>
            <a:endParaRPr lang="en-US" dirty="0">
              <a:solidFill>
                <a:schemeClr val="tx1"/>
              </a:solidFill>
            </a:endParaRPr>
          </a:p>
        </p:txBody>
      </p:sp>
      <p:sp>
        <p:nvSpPr>
          <p:cNvPr id="7" name="Footer Placeholder 4"/>
          <p:cNvSpPr>
            <a:spLocks noGrp="1"/>
          </p:cNvSpPr>
          <p:nvPr>
            <p:ph type="ftr" sz="quarter" idx="4294967295"/>
          </p:nvPr>
        </p:nvSpPr>
        <p:spPr>
          <a:xfrm>
            <a:off x="457200" y="6356350"/>
            <a:ext cx="822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000" dirty="0">
                <a:solidFill>
                  <a:schemeClr val="tx1"/>
                </a:solidFill>
              </a:rPr>
              <a:t>All Elsevier items and derived items © 2013, 2009 by Saunders, an imprint of Elsevier Inc.</a:t>
            </a:r>
          </a:p>
        </p:txBody>
      </p:sp>
      <p:pic>
        <p:nvPicPr>
          <p:cNvPr id="5" name="Picture 2" descr="C:\Users\dfiguero\AppData\Local\Microsoft\Windows\Temporary Internet Files\Content.IE5\0K276XIN\MC9002411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28597"/>
            <a:ext cx="538582" cy="879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20759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156"/>
            <a:ext cx="7987553" cy="1054250"/>
          </a:xfrm>
        </p:spPr>
        <p:txBody>
          <a:bodyPr anchor="t" anchorCtr="0">
            <a:noAutofit/>
          </a:bodyPr>
          <a:lstStyle/>
          <a:p>
            <a:pPr indent="914400" algn="l"/>
            <a:r>
              <a:rPr lang="en-US" sz="3400" dirty="0"/>
              <a:t>Pharmacologic Therapy—cont’d</a:t>
            </a:r>
          </a:p>
        </p:txBody>
      </p:sp>
      <p:sp>
        <p:nvSpPr>
          <p:cNvPr id="3" name="Content Placeholder 2"/>
          <p:cNvSpPr>
            <a:spLocks noGrp="1"/>
          </p:cNvSpPr>
          <p:nvPr>
            <p:ph idx="1"/>
          </p:nvPr>
        </p:nvSpPr>
        <p:spPr>
          <a:xfrm>
            <a:off x="457200" y="2209800"/>
            <a:ext cx="8229600" cy="4316767"/>
          </a:xfrm>
        </p:spPr>
        <p:txBody>
          <a:bodyPr>
            <a:noAutofit/>
          </a:bodyPr>
          <a:lstStyle/>
          <a:p>
            <a:pPr>
              <a:lnSpc>
                <a:spcPct val="85000"/>
              </a:lnSpc>
              <a:buFont typeface="Arial" panose="020B0604020202020204" pitchFamily="34" charset="0"/>
              <a:buChar char="•"/>
              <a:defRPr/>
            </a:pPr>
            <a:r>
              <a:rPr lang="en-US" dirty="0"/>
              <a:t>Serotonin Antagonist and Reuptake Inhibitor (SARI)</a:t>
            </a:r>
          </a:p>
          <a:p>
            <a:pPr lvl="1">
              <a:lnSpc>
                <a:spcPct val="85000"/>
              </a:lnSpc>
              <a:buFont typeface="Arial" panose="020B0604020202020204" pitchFamily="34" charset="0"/>
              <a:buChar char="•"/>
              <a:defRPr/>
            </a:pPr>
            <a:r>
              <a:rPr lang="en-US" dirty="0"/>
              <a:t>Trazodone (Desyrel)</a:t>
            </a:r>
          </a:p>
          <a:p>
            <a:pPr lvl="1">
              <a:lnSpc>
                <a:spcPct val="85000"/>
              </a:lnSpc>
              <a:buFont typeface="Arial" panose="020B0604020202020204" pitchFamily="34" charset="0"/>
              <a:buChar char="•"/>
              <a:defRPr/>
            </a:pPr>
            <a:r>
              <a:rPr lang="en-US" dirty="0"/>
              <a:t>Used as a  non addictive sleep medication at sub therapeutic doses</a:t>
            </a:r>
          </a:p>
          <a:p>
            <a:pPr lvl="1">
              <a:lnSpc>
                <a:spcPct val="85000"/>
              </a:lnSpc>
              <a:buFont typeface="Arial" panose="020B0604020202020204" pitchFamily="34" charset="0"/>
              <a:buChar char="•"/>
              <a:defRPr/>
            </a:pPr>
            <a:r>
              <a:rPr lang="en-US" dirty="0"/>
              <a:t>Rare side effect: priapism</a:t>
            </a:r>
          </a:p>
        </p:txBody>
      </p:sp>
      <p:sp>
        <p:nvSpPr>
          <p:cNvPr id="4" name="Slide Number Placeholder 3"/>
          <p:cNvSpPr>
            <a:spLocks noGrp="1"/>
          </p:cNvSpPr>
          <p:nvPr>
            <p:ph type="sldNum" sz="quarter" idx="12"/>
          </p:nvPr>
        </p:nvSpPr>
        <p:spPr/>
        <p:txBody>
          <a:bodyPr/>
          <a:lstStyle/>
          <a:p>
            <a:fld id="{5D551D24-F874-4C55-85C4-CC594B3F09FE}" type="slidenum">
              <a:rPr lang="en-US" smtClean="0">
                <a:solidFill>
                  <a:schemeClr val="tx1"/>
                </a:solidFill>
              </a:rPr>
              <a:pPr/>
              <a:t>73</a:t>
            </a:fld>
            <a:endParaRPr lang="en-US" dirty="0">
              <a:solidFill>
                <a:schemeClr val="tx1"/>
              </a:solidFill>
            </a:endParaRPr>
          </a:p>
        </p:txBody>
      </p:sp>
      <p:sp>
        <p:nvSpPr>
          <p:cNvPr id="7" name="Footer Placeholder 4"/>
          <p:cNvSpPr>
            <a:spLocks noGrp="1"/>
          </p:cNvSpPr>
          <p:nvPr>
            <p:ph type="ftr" sz="quarter" idx="4294967295"/>
          </p:nvPr>
        </p:nvSpPr>
        <p:spPr>
          <a:xfrm>
            <a:off x="457200" y="6356350"/>
            <a:ext cx="822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000" dirty="0">
                <a:solidFill>
                  <a:schemeClr val="tx1"/>
                </a:solidFill>
              </a:rPr>
              <a:t>All Elsevier items and derived items © 2013, 2009 by Saunders, an imprint of Elsevier Inc.</a:t>
            </a:r>
          </a:p>
        </p:txBody>
      </p:sp>
      <p:pic>
        <p:nvPicPr>
          <p:cNvPr id="5" name="Picture 2" descr="C:\Users\dfiguero\AppData\Local\Microsoft\Windows\Temporary Internet Files\Content.IE5\0K276XIN\MC9002411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28597"/>
            <a:ext cx="538582" cy="879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80099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156"/>
            <a:ext cx="7987553" cy="1054250"/>
          </a:xfrm>
        </p:spPr>
        <p:txBody>
          <a:bodyPr anchor="t" anchorCtr="0">
            <a:noAutofit/>
          </a:bodyPr>
          <a:lstStyle/>
          <a:p>
            <a:pPr indent="914400" algn="l"/>
            <a:r>
              <a:rPr lang="en-US" sz="3400" dirty="0"/>
              <a:t>Pharmacologic Therapy—cont’d</a:t>
            </a:r>
          </a:p>
        </p:txBody>
      </p:sp>
      <p:sp>
        <p:nvSpPr>
          <p:cNvPr id="3" name="Content Placeholder 2"/>
          <p:cNvSpPr>
            <a:spLocks noGrp="1"/>
          </p:cNvSpPr>
          <p:nvPr>
            <p:ph idx="1"/>
          </p:nvPr>
        </p:nvSpPr>
        <p:spPr>
          <a:xfrm>
            <a:off x="457200" y="2209800"/>
            <a:ext cx="8229600" cy="4316767"/>
          </a:xfrm>
        </p:spPr>
        <p:txBody>
          <a:bodyPr>
            <a:noAutofit/>
          </a:bodyPr>
          <a:lstStyle/>
          <a:p>
            <a:pPr>
              <a:lnSpc>
                <a:spcPct val="85000"/>
              </a:lnSpc>
              <a:buFont typeface="Arial" panose="020B0604020202020204" pitchFamily="34" charset="0"/>
              <a:buChar char="•"/>
              <a:defRPr/>
            </a:pPr>
            <a:r>
              <a:rPr lang="en-US" dirty="0"/>
              <a:t>Norepinephrine Dopamine Reuptake Inhibitor (NDRI)</a:t>
            </a:r>
          </a:p>
          <a:p>
            <a:pPr lvl="1">
              <a:lnSpc>
                <a:spcPct val="85000"/>
              </a:lnSpc>
              <a:buFont typeface="Arial" panose="020B0604020202020204" pitchFamily="34" charset="0"/>
              <a:buChar char="•"/>
              <a:defRPr/>
            </a:pPr>
            <a:r>
              <a:rPr lang="en-US" dirty="0"/>
              <a:t>Bupropion (Wellbutrin XR, SR) </a:t>
            </a:r>
          </a:p>
          <a:p>
            <a:pPr lvl="1">
              <a:lnSpc>
                <a:spcPct val="85000"/>
              </a:lnSpc>
              <a:buFont typeface="Arial" panose="020B0604020202020204" pitchFamily="34" charset="0"/>
              <a:buChar char="•"/>
              <a:defRPr/>
            </a:pPr>
            <a:r>
              <a:rPr lang="en-US" dirty="0"/>
              <a:t>Helps in ADHD, chronic fatigue, sexual side effects from other antidepressants, anxiety disorders</a:t>
            </a:r>
          </a:p>
          <a:p>
            <a:pPr lvl="1">
              <a:lnSpc>
                <a:spcPct val="85000"/>
              </a:lnSpc>
              <a:buFont typeface="Arial" panose="020B0604020202020204" pitchFamily="34" charset="0"/>
              <a:buChar char="•"/>
              <a:defRPr/>
            </a:pPr>
            <a:r>
              <a:rPr lang="en-US" dirty="0"/>
              <a:t>No weight gain</a:t>
            </a:r>
          </a:p>
          <a:p>
            <a:pPr lvl="1">
              <a:lnSpc>
                <a:spcPct val="85000"/>
              </a:lnSpc>
              <a:buFont typeface="Arial" panose="020B0604020202020204" pitchFamily="34" charset="0"/>
              <a:buChar char="•"/>
              <a:defRPr/>
            </a:pPr>
            <a:r>
              <a:rPr lang="en-US" dirty="0"/>
              <a:t>Decreases seizure threshold, agitation, insomnia</a:t>
            </a:r>
          </a:p>
          <a:p>
            <a:pPr lvl="1">
              <a:lnSpc>
                <a:spcPct val="85000"/>
              </a:lnSpc>
              <a:buFont typeface="Arial" panose="020B0604020202020204" pitchFamily="34" charset="0"/>
              <a:buChar char="•"/>
              <a:defRPr/>
            </a:pPr>
            <a:r>
              <a:rPr lang="en-US" dirty="0"/>
              <a:t>Smoking cessation (Zyban)</a:t>
            </a:r>
          </a:p>
          <a:p>
            <a:pPr lvl="2">
              <a:lnSpc>
                <a:spcPct val="85000"/>
              </a:lnSpc>
              <a:buFont typeface="Arial" panose="020B0604020202020204" pitchFamily="34" charset="0"/>
              <a:buChar char="•"/>
              <a:defRPr/>
            </a:pPr>
            <a:endParaRPr lang="en-US" dirty="0"/>
          </a:p>
          <a:p>
            <a:pPr>
              <a:lnSpc>
                <a:spcPct val="85000"/>
              </a:lnSpc>
              <a:buFont typeface="Arial" panose="020B0604020202020204" pitchFamily="34" charset="0"/>
              <a:buChar char="•"/>
              <a:defRPr/>
            </a:pPr>
            <a:r>
              <a:rPr lang="en-US" dirty="0"/>
              <a:t>Serotonin Norepinephrine Disinhibitors (SNDI)</a:t>
            </a:r>
          </a:p>
          <a:p>
            <a:pPr lvl="1">
              <a:lnSpc>
                <a:spcPct val="85000"/>
              </a:lnSpc>
              <a:buFont typeface="Arial" panose="020B0604020202020204" pitchFamily="34" charset="0"/>
              <a:buChar char="•"/>
              <a:defRPr/>
            </a:pPr>
            <a:r>
              <a:rPr lang="en-US" dirty="0"/>
              <a:t>Mirtazepine (Remeron)</a:t>
            </a:r>
          </a:p>
          <a:p>
            <a:pPr lvl="2">
              <a:lnSpc>
                <a:spcPct val="85000"/>
              </a:lnSpc>
              <a:buFont typeface="Arial" panose="020B0604020202020204" pitchFamily="34" charset="0"/>
              <a:buChar char="•"/>
              <a:defRPr/>
            </a:pPr>
            <a:r>
              <a:rPr lang="en-US" dirty="0"/>
              <a:t>Used in the elderly for the usually adverse effect of weight gain</a:t>
            </a:r>
          </a:p>
          <a:p>
            <a:pPr>
              <a:lnSpc>
                <a:spcPct val="85000"/>
              </a:lnSpc>
              <a:buFont typeface="Arial" panose="020B0604020202020204" pitchFamily="34" charset="0"/>
              <a:buChar char="•"/>
              <a:defRPr/>
            </a:pPr>
            <a:endParaRPr lang="en-US" dirty="0"/>
          </a:p>
        </p:txBody>
      </p:sp>
      <p:sp>
        <p:nvSpPr>
          <p:cNvPr id="4" name="Slide Number Placeholder 3"/>
          <p:cNvSpPr>
            <a:spLocks noGrp="1"/>
          </p:cNvSpPr>
          <p:nvPr>
            <p:ph type="sldNum" sz="quarter" idx="12"/>
          </p:nvPr>
        </p:nvSpPr>
        <p:spPr/>
        <p:txBody>
          <a:bodyPr/>
          <a:lstStyle/>
          <a:p>
            <a:fld id="{5D551D24-F874-4C55-85C4-CC594B3F09FE}" type="slidenum">
              <a:rPr lang="en-US" smtClean="0">
                <a:solidFill>
                  <a:schemeClr val="tx1"/>
                </a:solidFill>
              </a:rPr>
              <a:pPr/>
              <a:t>74</a:t>
            </a:fld>
            <a:endParaRPr lang="en-US" dirty="0">
              <a:solidFill>
                <a:schemeClr val="tx1"/>
              </a:solidFill>
            </a:endParaRPr>
          </a:p>
        </p:txBody>
      </p:sp>
      <p:sp>
        <p:nvSpPr>
          <p:cNvPr id="7" name="Footer Placeholder 4"/>
          <p:cNvSpPr>
            <a:spLocks noGrp="1"/>
          </p:cNvSpPr>
          <p:nvPr>
            <p:ph type="ftr" sz="quarter" idx="4294967295"/>
          </p:nvPr>
        </p:nvSpPr>
        <p:spPr>
          <a:xfrm>
            <a:off x="457200" y="6356350"/>
            <a:ext cx="822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000" dirty="0">
                <a:solidFill>
                  <a:schemeClr val="tx1"/>
                </a:solidFill>
              </a:rPr>
              <a:t>All Elsevier items and derived items © 2013, 2009 by Saunders, an imprint of Elsevier Inc.</a:t>
            </a:r>
          </a:p>
        </p:txBody>
      </p:sp>
      <p:pic>
        <p:nvPicPr>
          <p:cNvPr id="5" name="Picture 2" descr="C:\Users\dfiguero\AppData\Local\Microsoft\Windows\Temporary Internet Files\Content.IE5\0K276XIN\MC9002411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28597"/>
            <a:ext cx="538582" cy="879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481813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6"/>
            <a:ext cx="7584491" cy="1395809"/>
          </a:xfrm>
        </p:spPr>
        <p:txBody>
          <a:bodyPr anchor="t" anchorCtr="0">
            <a:noAutofit/>
          </a:bodyPr>
          <a:lstStyle/>
          <a:p>
            <a:pPr indent="914400" algn="l"/>
            <a:r>
              <a:rPr lang="en-US" sz="3400" dirty="0"/>
              <a:t>Pharmacologic Therapy—cont’d</a:t>
            </a:r>
          </a:p>
        </p:txBody>
      </p:sp>
      <p:sp>
        <p:nvSpPr>
          <p:cNvPr id="3" name="Content Placeholder 2"/>
          <p:cNvSpPr>
            <a:spLocks noGrp="1"/>
          </p:cNvSpPr>
          <p:nvPr>
            <p:ph idx="1"/>
          </p:nvPr>
        </p:nvSpPr>
        <p:spPr>
          <a:xfrm>
            <a:off x="457200" y="1108250"/>
            <a:ext cx="8229600" cy="4789313"/>
          </a:xfrm>
        </p:spPr>
        <p:txBody>
          <a:bodyPr>
            <a:noAutofit/>
          </a:bodyPr>
          <a:lstStyle/>
          <a:p>
            <a:pPr marL="347472" lvl="1" indent="-347472" algn="ctr">
              <a:spcBef>
                <a:spcPts val="0"/>
              </a:spcBef>
              <a:spcAft>
                <a:spcPts val="300"/>
              </a:spcAft>
              <a:buNone/>
              <a:defRPr/>
            </a:pPr>
            <a:r>
              <a:rPr lang="en-US" sz="2600" b="1" dirty="0"/>
              <a:t>Tricyclic antidepressants (TCAs)</a:t>
            </a:r>
          </a:p>
          <a:p>
            <a:pPr marL="347472" lvl="1" indent="-347472">
              <a:spcBef>
                <a:spcPts val="0"/>
              </a:spcBef>
              <a:spcAft>
                <a:spcPts val="300"/>
              </a:spcAft>
              <a:buNone/>
              <a:defRPr/>
            </a:pPr>
            <a:endParaRPr lang="en-US" sz="2600" b="1" dirty="0"/>
          </a:p>
          <a:p>
            <a:pPr marL="347472" lvl="1" indent="-347472">
              <a:spcBef>
                <a:spcPts val="0"/>
              </a:spcBef>
              <a:spcAft>
                <a:spcPts val="300"/>
              </a:spcAft>
              <a:buNone/>
              <a:defRPr/>
            </a:pPr>
            <a:endParaRPr lang="en-US" sz="2600" b="1" dirty="0"/>
          </a:p>
          <a:p>
            <a:pPr marL="347472" lvl="2" indent="-347472">
              <a:spcBef>
                <a:spcPts val="0"/>
              </a:spcBef>
              <a:spcAft>
                <a:spcPts val="600"/>
              </a:spcAft>
              <a:defRPr/>
            </a:pPr>
            <a:r>
              <a:rPr lang="en-US" sz="2400" dirty="0"/>
              <a:t>Neurotransmitter effects</a:t>
            </a:r>
          </a:p>
          <a:p>
            <a:pPr marL="347472" lvl="2" indent="-347472">
              <a:spcBef>
                <a:spcPts val="0"/>
              </a:spcBef>
              <a:spcAft>
                <a:spcPts val="600"/>
              </a:spcAft>
              <a:defRPr/>
            </a:pPr>
            <a:r>
              <a:rPr lang="en-US" sz="2400" dirty="0"/>
              <a:t>Indications </a:t>
            </a:r>
          </a:p>
          <a:p>
            <a:pPr marL="347472" lvl="2" indent="-347472">
              <a:spcBef>
                <a:spcPts val="0"/>
              </a:spcBef>
              <a:spcAft>
                <a:spcPts val="600"/>
              </a:spcAft>
              <a:defRPr/>
            </a:pPr>
            <a:r>
              <a:rPr lang="en-US" sz="2400" dirty="0"/>
              <a:t>Adverse effects</a:t>
            </a:r>
          </a:p>
          <a:p>
            <a:pPr marL="347472" lvl="2" indent="-347472">
              <a:spcBef>
                <a:spcPts val="0"/>
              </a:spcBef>
              <a:spcAft>
                <a:spcPts val="600"/>
              </a:spcAft>
              <a:defRPr/>
            </a:pPr>
            <a:r>
              <a:rPr lang="en-US" sz="2400" dirty="0"/>
              <a:t>Contraindications</a:t>
            </a:r>
          </a:p>
          <a:p>
            <a:pPr marL="0" lvl="2" indent="0" algn="ctr">
              <a:spcBef>
                <a:spcPts val="4800"/>
              </a:spcBef>
              <a:buNone/>
              <a:defRPr/>
            </a:pPr>
            <a:r>
              <a:rPr lang="en-US" sz="2400" b="1" dirty="0"/>
              <a:t>“</a:t>
            </a:r>
            <a:r>
              <a:rPr lang="en-US" sz="2600" b="1" dirty="0"/>
              <a:t>Start low, go slow.”</a:t>
            </a:r>
          </a:p>
        </p:txBody>
      </p:sp>
      <p:sp>
        <p:nvSpPr>
          <p:cNvPr id="4" name="Slide Number Placeholder 3"/>
          <p:cNvSpPr>
            <a:spLocks noGrp="1"/>
          </p:cNvSpPr>
          <p:nvPr>
            <p:ph type="sldNum" sz="quarter" idx="12"/>
          </p:nvPr>
        </p:nvSpPr>
        <p:spPr/>
        <p:txBody>
          <a:bodyPr/>
          <a:lstStyle/>
          <a:p>
            <a:fld id="{5D551D24-F874-4C55-85C4-CC594B3F09FE}" type="slidenum">
              <a:rPr lang="en-US" smtClean="0">
                <a:solidFill>
                  <a:schemeClr val="tx1"/>
                </a:solidFill>
              </a:rPr>
              <a:pPr/>
              <a:t>75</a:t>
            </a:fld>
            <a:endParaRPr lang="en-US" dirty="0">
              <a:solidFill>
                <a:schemeClr val="tx1"/>
              </a:solidFill>
            </a:endParaRPr>
          </a:p>
        </p:txBody>
      </p:sp>
      <p:sp>
        <p:nvSpPr>
          <p:cNvPr id="7" name="Footer Placeholder 4"/>
          <p:cNvSpPr>
            <a:spLocks noGrp="1"/>
          </p:cNvSpPr>
          <p:nvPr>
            <p:ph type="ftr" sz="quarter" idx="4294967295"/>
          </p:nvPr>
        </p:nvSpPr>
        <p:spPr>
          <a:xfrm>
            <a:off x="457200" y="6356350"/>
            <a:ext cx="822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000" dirty="0">
                <a:solidFill>
                  <a:schemeClr val="tx1"/>
                </a:solidFill>
              </a:rPr>
              <a:t>All Elsevier items and derived items © 2013, 2009 by Saunders, an imprint of Elsevier Inc.</a:t>
            </a:r>
          </a:p>
        </p:txBody>
      </p:sp>
      <p:pic>
        <p:nvPicPr>
          <p:cNvPr id="5" name="Picture 2" descr="C:\Users\dfiguero\AppData\Local\Microsoft\Windows\Temporary Internet Files\Content.IE5\0K276XIN\MC9002411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691" y="228597"/>
            <a:ext cx="538582" cy="8796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71037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pPr indent="914400" algn="l"/>
            <a:r>
              <a:rPr lang="en-US" sz="3400" dirty="0">
                <a:cs typeface="Times New Roman" pitchFamily="18" charset="0"/>
              </a:rPr>
              <a:t>Pharmacologic Therapy</a:t>
            </a:r>
            <a:r>
              <a:rPr lang="en-US" sz="3400" dirty="0"/>
              <a:t>—cont’d</a:t>
            </a:r>
            <a:endParaRPr lang="en-US" sz="3400" dirty="0">
              <a:cs typeface="Times New Roman" pitchFamily="18" charset="0"/>
            </a:endParaRPr>
          </a:p>
        </p:txBody>
      </p:sp>
      <p:sp>
        <p:nvSpPr>
          <p:cNvPr id="3" name="Content Placeholder 2"/>
          <p:cNvSpPr>
            <a:spLocks noGrp="1"/>
          </p:cNvSpPr>
          <p:nvPr>
            <p:ph idx="1"/>
          </p:nvPr>
        </p:nvSpPr>
        <p:spPr>
          <a:xfrm>
            <a:off x="457200" y="1371600"/>
            <a:ext cx="8229600" cy="4525963"/>
          </a:xfrm>
        </p:spPr>
        <p:txBody>
          <a:bodyPr>
            <a:noAutofit/>
          </a:bodyPr>
          <a:lstStyle/>
          <a:p>
            <a:pPr marL="347472" lvl="1" indent="-347472">
              <a:spcBef>
                <a:spcPts val="0"/>
              </a:spcBef>
              <a:spcAft>
                <a:spcPts val="300"/>
              </a:spcAft>
              <a:buNone/>
              <a:defRPr/>
            </a:pPr>
            <a:r>
              <a:rPr lang="en-US" sz="2800" b="1" dirty="0">
                <a:cs typeface="Times New Roman" pitchFamily="18" charset="0"/>
              </a:rPr>
              <a:t>MAOIs</a:t>
            </a:r>
          </a:p>
          <a:p>
            <a:pPr marL="347472" lvl="2" indent="-347472">
              <a:spcBef>
                <a:spcPts val="0"/>
              </a:spcBef>
              <a:spcAft>
                <a:spcPts val="600"/>
              </a:spcAft>
              <a:defRPr/>
            </a:pPr>
            <a:r>
              <a:rPr lang="en-US" sz="2600" dirty="0">
                <a:cs typeface="Times New Roman" pitchFamily="18" charset="0"/>
              </a:rPr>
              <a:t>Neurotransmitter effects</a:t>
            </a:r>
          </a:p>
          <a:p>
            <a:pPr marL="347472" lvl="2" indent="-347472">
              <a:spcBef>
                <a:spcPts val="0"/>
              </a:spcBef>
              <a:spcAft>
                <a:spcPts val="600"/>
              </a:spcAft>
              <a:defRPr/>
            </a:pPr>
            <a:r>
              <a:rPr lang="en-US" sz="2600" dirty="0">
                <a:cs typeface="Times New Roman" pitchFamily="18" charset="0"/>
              </a:rPr>
              <a:t>Indications</a:t>
            </a:r>
          </a:p>
          <a:p>
            <a:pPr marL="347472" lvl="2" indent="-347472">
              <a:spcBef>
                <a:spcPts val="0"/>
              </a:spcBef>
              <a:spcAft>
                <a:spcPts val="600"/>
              </a:spcAft>
              <a:defRPr/>
            </a:pPr>
            <a:r>
              <a:rPr lang="en-US" sz="2600" dirty="0">
                <a:cs typeface="Times New Roman" pitchFamily="18" charset="0"/>
              </a:rPr>
              <a:t>Adverse and toxic effects</a:t>
            </a:r>
          </a:p>
          <a:p>
            <a:pPr marL="347472" lvl="2" indent="-347472">
              <a:spcBef>
                <a:spcPts val="0"/>
              </a:spcBef>
              <a:defRPr/>
            </a:pPr>
            <a:r>
              <a:rPr lang="en-US" sz="2600" dirty="0">
                <a:cs typeface="Times New Roman" pitchFamily="18" charset="0"/>
              </a:rPr>
              <a:t>Interactions</a:t>
            </a:r>
          </a:p>
          <a:p>
            <a:pPr marL="740664" lvl="3" indent="-402336">
              <a:spcBef>
                <a:spcPts val="0"/>
              </a:spcBef>
              <a:defRPr/>
            </a:pPr>
            <a:r>
              <a:rPr lang="en-US" sz="2400" b="1" i="1" dirty="0">
                <a:cs typeface="Times New Roman" pitchFamily="18" charset="0"/>
              </a:rPr>
              <a:t>Drugs: </a:t>
            </a:r>
            <a:r>
              <a:rPr lang="en-US" sz="2400" dirty="0">
                <a:cs typeface="Times New Roman" pitchFamily="18" charset="0"/>
              </a:rPr>
              <a:t>Avoid over-the-counter (OTC) medications.</a:t>
            </a:r>
          </a:p>
          <a:p>
            <a:pPr marL="740664" lvl="3" indent="-402336">
              <a:spcBef>
                <a:spcPts val="0"/>
              </a:spcBef>
              <a:spcAft>
                <a:spcPts val="600"/>
              </a:spcAft>
              <a:defRPr/>
            </a:pPr>
            <a:r>
              <a:rPr lang="en-US" sz="2400" b="1" i="1" dirty="0">
                <a:cs typeface="Times New Roman" pitchFamily="18" charset="0"/>
              </a:rPr>
              <a:t>Food: </a:t>
            </a:r>
            <a:r>
              <a:rPr lang="en-US" sz="2400" dirty="0"/>
              <a:t>Avoid foods containing tyramines.</a:t>
            </a:r>
            <a:r>
              <a:rPr lang="en-US" sz="2400" b="1" i="1" dirty="0">
                <a:cs typeface="Times New Roman" pitchFamily="18" charset="0"/>
              </a:rPr>
              <a:t> </a:t>
            </a:r>
          </a:p>
          <a:p>
            <a:pPr marL="347472" lvl="2" indent="-347472">
              <a:spcBef>
                <a:spcPts val="0"/>
              </a:spcBef>
              <a:spcAft>
                <a:spcPts val="600"/>
              </a:spcAft>
              <a:defRPr/>
            </a:pPr>
            <a:r>
              <a:rPr lang="en-US" sz="2600" dirty="0">
                <a:cs typeface="Times New Roman" pitchFamily="18" charset="0"/>
              </a:rPr>
              <a:t>Contraindications</a:t>
            </a:r>
          </a:p>
        </p:txBody>
      </p:sp>
      <p:sp>
        <p:nvSpPr>
          <p:cNvPr id="4" name="Slide Number Placeholder 3"/>
          <p:cNvSpPr>
            <a:spLocks noGrp="1"/>
          </p:cNvSpPr>
          <p:nvPr>
            <p:ph type="sldNum" sz="quarter" idx="12"/>
          </p:nvPr>
        </p:nvSpPr>
        <p:spPr/>
        <p:txBody>
          <a:bodyPr/>
          <a:lstStyle/>
          <a:p>
            <a:fld id="{5D551D24-F874-4C55-85C4-CC594B3F09FE}" type="slidenum">
              <a:rPr lang="en-US" smtClean="0">
                <a:solidFill>
                  <a:schemeClr val="tx1"/>
                </a:solidFill>
              </a:rPr>
              <a:pPr/>
              <a:t>76</a:t>
            </a:fld>
            <a:endParaRPr lang="en-US" dirty="0">
              <a:solidFill>
                <a:schemeClr val="tx1"/>
              </a:solidFill>
            </a:endParaRPr>
          </a:p>
        </p:txBody>
      </p:sp>
      <p:sp>
        <p:nvSpPr>
          <p:cNvPr id="8" name="Footer Placeholder 4"/>
          <p:cNvSpPr>
            <a:spLocks noGrp="1"/>
          </p:cNvSpPr>
          <p:nvPr>
            <p:ph type="ftr" sz="quarter" idx="4294967295"/>
          </p:nvPr>
        </p:nvSpPr>
        <p:spPr>
          <a:xfrm>
            <a:off x="457200" y="6356350"/>
            <a:ext cx="822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1000" dirty="0">
                <a:solidFill>
                  <a:schemeClr val="tx1"/>
                </a:solidFill>
              </a:rPr>
              <a:t>All Elsevier items and derived items © 2013, 2009 by Saunders, an imprint of Elsevier Inc.</a:t>
            </a:r>
          </a:p>
        </p:txBody>
      </p:sp>
      <p:pic>
        <p:nvPicPr>
          <p:cNvPr id="5" name="Picture 2" descr="C:\Users\dfiguero\AppData\Local\Microsoft\Windows\Temporary Internet Files\Content.IE5\0K276XIN\MC9002411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228597"/>
            <a:ext cx="538582" cy="8796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dfiguero\AppData\Local\Microsoft\Windows\Temporary Internet Files\Content.IE5\V0ACYJKU\MC9003887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71600"/>
            <a:ext cx="1955162"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78012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31957"/>
            <a:ext cx="7745505" cy="4194205"/>
          </a:xfrm>
        </p:spPr>
        <p:txBody>
          <a:bodyPr/>
          <a:lstStyle/>
          <a:p>
            <a:r>
              <a:rPr lang="en-US" dirty="0"/>
              <a:t>Sam is a 45 year old white male admitted to the psychiatric unit by his health care provider.  Sam was becoming increasingly despondent over the past month.  His wife reported that he had made statements such as “Life is not worth living” and “I think I could just take all those pills.”  Sam says he loves his wife and children and does not want to hurt them but he feels they no longer need him.  His wife appears to be very concerned about his condition, although in his despondency, he seems oblivious to her feelings.  </a:t>
            </a:r>
          </a:p>
        </p:txBody>
      </p:sp>
      <p:sp>
        <p:nvSpPr>
          <p:cNvPr id="3" name="Title 2"/>
          <p:cNvSpPr>
            <a:spLocks noGrp="1"/>
          </p:cNvSpPr>
          <p:nvPr>
            <p:ph type="title"/>
          </p:nvPr>
        </p:nvSpPr>
        <p:spPr/>
        <p:txBody>
          <a:bodyPr/>
          <a:lstStyle/>
          <a:p>
            <a:r>
              <a:rPr lang="en-US" dirty="0"/>
              <a:t>Case Study	</a:t>
            </a:r>
          </a:p>
        </p:txBody>
      </p:sp>
    </p:spTree>
    <p:extLst>
      <p:ext uri="{BB962C8B-B14F-4D97-AF65-F5344CB8AC3E}">
        <p14:creationId xmlns:p14="http://schemas.microsoft.com/office/powerpoint/2010/main" val="4233341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Over the past few weeks, Sam has become more and more withdrawn.  He speaks to few people at his office and is becoming more and more behind in his work.  At home, he eats very little, talks to family members only when they ask a direct question, withdraws to his bedroom very early in the evening, and does not come out until time to leave for work the next morning.  Today, he refused to get out of bed or go to work.  His wife convinced him to talk to their family health care provider, who admitted Sam to the hospital.</a:t>
            </a:r>
          </a:p>
        </p:txBody>
      </p:sp>
      <p:sp>
        <p:nvSpPr>
          <p:cNvPr id="3" name="Title 2"/>
          <p:cNvSpPr>
            <a:spLocks noGrp="1"/>
          </p:cNvSpPr>
          <p:nvPr>
            <p:ph type="title"/>
          </p:nvPr>
        </p:nvSpPr>
        <p:spPr>
          <a:xfrm>
            <a:off x="688490" y="178885"/>
            <a:ext cx="7756263" cy="1445521"/>
          </a:xfrm>
        </p:spPr>
        <p:txBody>
          <a:bodyPr/>
          <a:lstStyle/>
          <a:p>
            <a:r>
              <a:rPr lang="en-US" dirty="0"/>
              <a:t>Case Study </a:t>
            </a:r>
            <a:br>
              <a:rPr lang="en-US" dirty="0"/>
            </a:br>
            <a:r>
              <a:rPr lang="en-US" sz="4400" i="1" dirty="0"/>
              <a:t>continued</a:t>
            </a:r>
          </a:p>
        </p:txBody>
      </p:sp>
    </p:spTree>
    <p:extLst>
      <p:ext uri="{BB962C8B-B14F-4D97-AF65-F5344CB8AC3E}">
        <p14:creationId xmlns:p14="http://schemas.microsoft.com/office/powerpoint/2010/main" val="233281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Bipolar Disorder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056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FF3331A-A7DC-8B47-AB56-D631D909DA19}" type="slidenum">
              <a:rPr lang="en-GB" sz="1000">
                <a:cs typeface="Arial" charset="0"/>
              </a:rPr>
              <a:pPr/>
              <a:t>8</a:t>
            </a:fld>
            <a:endParaRPr lang="en-GB" sz="1000" dirty="0">
              <a:cs typeface="Arial" charset="0"/>
            </a:endParaRPr>
          </a:p>
        </p:txBody>
      </p:sp>
      <p:sp>
        <p:nvSpPr>
          <p:cNvPr id="37890" name="Title 1"/>
          <p:cNvSpPr>
            <a:spLocks noGrp="1"/>
          </p:cNvSpPr>
          <p:nvPr>
            <p:ph type="title"/>
          </p:nvPr>
        </p:nvSpPr>
        <p:spPr>
          <a:xfrm>
            <a:off x="276225" y="228600"/>
            <a:ext cx="8591550" cy="1346200"/>
          </a:xfrm>
        </p:spPr>
        <p:txBody>
          <a:bodyPr/>
          <a:lstStyle/>
          <a:p>
            <a:pPr algn="ctr" eaLnBrk="1" hangingPunct="1"/>
            <a:r>
              <a:rPr lang="en-US" dirty="0">
                <a:latin typeface="Arial" charset="0"/>
                <a:ea typeface="MS PGothic" charset="0"/>
                <a:cs typeface="Arial" charset="0"/>
              </a:rPr>
              <a:t>Dopamine Hypothesis</a:t>
            </a:r>
          </a:p>
        </p:txBody>
      </p:sp>
      <p:sp>
        <p:nvSpPr>
          <p:cNvPr id="15363" name="Content Placeholder 2"/>
          <p:cNvSpPr>
            <a:spLocks noGrp="1"/>
          </p:cNvSpPr>
          <p:nvPr>
            <p:ph sz="quarter" idx="4294967295"/>
          </p:nvPr>
        </p:nvSpPr>
        <p:spPr>
          <a:xfrm>
            <a:off x="274638" y="2101431"/>
            <a:ext cx="8594725" cy="4474991"/>
          </a:xfrm>
          <a:prstGeom prst="rect">
            <a:avLst/>
          </a:prstGeom>
        </p:spPr>
        <p:txBody>
          <a:bodyPr/>
          <a:lstStyle/>
          <a:p>
            <a:pPr indent="-173736" eaLnBrk="1" fontAlgn="auto" hangingPunct="1">
              <a:lnSpc>
                <a:spcPct val="200000"/>
              </a:lnSpc>
              <a:spcAft>
                <a:spcPts val="0"/>
              </a:spcAft>
              <a:buFont typeface="Arial" panose="020B0604020202020204" pitchFamily="34" charset="0"/>
              <a:buChar char="•"/>
              <a:defRPr/>
            </a:pPr>
            <a:r>
              <a:rPr lang="en-US" dirty="0">
                <a:latin typeface="Arial" charset="0"/>
                <a:ea typeface="+mn-ea"/>
                <a:cs typeface="Arial" charset="0"/>
              </a:rPr>
              <a:t>Thorazine (chlorpromazine)</a:t>
            </a:r>
          </a:p>
          <a:p>
            <a:pPr indent="-173736" eaLnBrk="1" fontAlgn="auto" hangingPunct="1">
              <a:lnSpc>
                <a:spcPct val="200000"/>
              </a:lnSpc>
              <a:spcAft>
                <a:spcPts val="0"/>
              </a:spcAft>
              <a:buFont typeface="Arial" panose="020B0604020202020204" pitchFamily="34" charset="0"/>
              <a:buChar char="•"/>
              <a:defRPr/>
            </a:pPr>
            <a:r>
              <a:rPr lang="en-US" dirty="0">
                <a:latin typeface="Arial" charset="0"/>
                <a:ea typeface="+mn-ea"/>
                <a:cs typeface="Arial" charset="0"/>
              </a:rPr>
              <a:t>Excess of DA in the mesolimbic system</a:t>
            </a:r>
          </a:p>
          <a:p>
            <a:pPr indent="-173736" eaLnBrk="1" fontAlgn="auto" hangingPunct="1">
              <a:lnSpc>
                <a:spcPct val="200000"/>
              </a:lnSpc>
              <a:spcAft>
                <a:spcPts val="0"/>
              </a:spcAft>
              <a:buFont typeface="Arial" panose="020B0604020202020204" pitchFamily="34" charset="0"/>
              <a:buChar char="•"/>
              <a:defRPr/>
            </a:pPr>
            <a:r>
              <a:rPr lang="en-US" dirty="0">
                <a:latin typeface="Arial" charset="0"/>
                <a:ea typeface="+mn-ea"/>
                <a:cs typeface="Arial" charset="0"/>
              </a:rPr>
              <a:t>Reduction of DA activity in the frontal cortex</a:t>
            </a:r>
          </a:p>
          <a:p>
            <a:pPr indent="-173736" eaLnBrk="1" fontAlgn="auto" hangingPunct="1">
              <a:lnSpc>
                <a:spcPct val="200000"/>
              </a:lnSpc>
              <a:spcAft>
                <a:spcPts val="0"/>
              </a:spcAft>
              <a:buFont typeface="Arial" panose="020B0604020202020204" pitchFamily="34" charset="0"/>
              <a:buChar char="•"/>
              <a:defRPr/>
            </a:pPr>
            <a:r>
              <a:rPr lang="en-US" dirty="0">
                <a:latin typeface="Arial" charset="0"/>
                <a:ea typeface="+mn-ea"/>
                <a:cs typeface="Arial" charset="0"/>
              </a:rPr>
              <a:t>Correction does not eliminate all symptoms </a:t>
            </a:r>
          </a:p>
          <a:p>
            <a:pPr indent="-173736" eaLnBrk="1" fontAlgn="auto" hangingPunct="1">
              <a:lnSpc>
                <a:spcPct val="200000"/>
              </a:lnSpc>
              <a:spcAft>
                <a:spcPts val="0"/>
              </a:spcAft>
              <a:buFont typeface="Arial" panose="020B0604020202020204" pitchFamily="34" charset="0"/>
              <a:buChar char="•"/>
              <a:defRPr/>
            </a:pPr>
            <a:r>
              <a:rPr lang="en-US" dirty="0">
                <a:latin typeface="Arial" charset="0"/>
                <a:ea typeface="+mn-ea"/>
                <a:cs typeface="Arial" charset="0"/>
              </a:rPr>
              <a:t>More complex interaction of multiple NT involved</a:t>
            </a:r>
          </a:p>
        </p:txBody>
      </p:sp>
    </p:spTree>
    <p:extLst>
      <p:ext uri="{BB962C8B-B14F-4D97-AF65-F5344CB8AC3E}">
        <p14:creationId xmlns:p14="http://schemas.microsoft.com/office/powerpoint/2010/main" val="13861596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Bipolar Disorder – DSM V</a:t>
            </a:r>
          </a:p>
        </p:txBody>
      </p:sp>
      <p:sp>
        <p:nvSpPr>
          <p:cNvPr id="16386" name="Rectangle 3"/>
          <p:cNvSpPr>
            <a:spLocks noGrp="1" noChangeArrowheads="1"/>
          </p:cNvSpPr>
          <p:nvPr>
            <p:ph sz="quarter" idx="4294967295"/>
          </p:nvPr>
        </p:nvSpPr>
        <p:spPr>
          <a:xfrm>
            <a:off x="274638" y="2590800"/>
            <a:ext cx="8594725" cy="3644900"/>
          </a:xfrm>
          <a:prstGeom prst="rect">
            <a:avLst/>
          </a:prstGeom>
        </p:spPr>
        <p:txBody>
          <a:bodyPr/>
          <a:lstStyle/>
          <a:p>
            <a:pPr eaLnBrk="1" hangingPunct="1">
              <a:buFont typeface="Arial" panose="020B0604020202020204" pitchFamily="34" charset="0"/>
              <a:buChar char="•"/>
              <a:defRPr/>
            </a:pPr>
            <a:r>
              <a:rPr lang="en-US" altLang="en-US" dirty="0"/>
              <a:t>A distinct period of abnormally &amp; persistently elevated, expansive, or irritable mood and persistently increased goal-directed activity or energy, lasting at least one week and present most of the day, nearly every day </a:t>
            </a:r>
          </a:p>
          <a:p>
            <a:pPr eaLnBrk="1" hangingPunct="1">
              <a:buFont typeface="Arial" panose="020B0604020202020204" pitchFamily="34" charset="0"/>
              <a:buChar char="•"/>
              <a:defRPr/>
            </a:pPr>
            <a:r>
              <a:rPr lang="en-US" altLang="en-US" dirty="0"/>
              <a:t>Or any duration if hospitalization is required in bipolar disorder, type 1</a:t>
            </a:r>
          </a:p>
        </p:txBody>
      </p:sp>
      <p:sp>
        <p:nvSpPr>
          <p:cNvPr id="38915"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C54DE4D-109C-F843-A7EF-A35A557B537F}" type="slidenum">
              <a:rPr lang="en-GB" sz="1000"/>
              <a:pPr/>
              <a:t>80</a:t>
            </a:fld>
            <a:endParaRPr lang="en-GB" sz="1000" dirty="0"/>
          </a:p>
        </p:txBody>
      </p:sp>
    </p:spTree>
    <p:extLst>
      <p:ext uri="{BB962C8B-B14F-4D97-AF65-F5344CB8AC3E}">
        <p14:creationId xmlns:p14="http://schemas.microsoft.com/office/powerpoint/2010/main" val="1165651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Bipolar Disorder – DSM V (continued)</a:t>
            </a:r>
          </a:p>
        </p:txBody>
      </p:sp>
      <p:sp>
        <p:nvSpPr>
          <p:cNvPr id="17410" name="Rectangle 3"/>
          <p:cNvSpPr>
            <a:spLocks noGrp="1" noChangeArrowheads="1"/>
          </p:cNvSpPr>
          <p:nvPr>
            <p:ph sz="quarter" idx="4294967295"/>
          </p:nvPr>
        </p:nvSpPr>
        <p:spPr>
          <a:xfrm>
            <a:off x="501650" y="1803399"/>
            <a:ext cx="8229600" cy="4918075"/>
          </a:xfrm>
          <a:prstGeom prst="rect">
            <a:avLst/>
          </a:prstGeom>
        </p:spPr>
        <p:txBody>
          <a:bodyPr/>
          <a:lstStyle/>
          <a:p>
            <a:pPr marL="365125" indent="-282575" eaLnBrk="1" hangingPunct="1">
              <a:lnSpc>
                <a:spcPct val="75000"/>
              </a:lnSpc>
              <a:buFont typeface="Wingdings 2" panose="05020102010507070707" pitchFamily="18" charset="2"/>
              <a:buChar char=""/>
              <a:defRPr/>
            </a:pPr>
            <a:r>
              <a:rPr lang="en-US" altLang="en-US" sz="2600" dirty="0"/>
              <a:t>During the period of mood disturbance, 3 or more of the following have persisted (4 if the mood is only irritable):</a:t>
            </a:r>
          </a:p>
          <a:p>
            <a:pPr marL="639763" lvl="1" indent="-236538" eaLnBrk="1" hangingPunct="1">
              <a:lnSpc>
                <a:spcPct val="75000"/>
              </a:lnSpc>
              <a:buFont typeface="Verdana" panose="020B0604030504040204" pitchFamily="34" charset="0"/>
              <a:buChar char="◦"/>
              <a:defRPr/>
            </a:pPr>
            <a:r>
              <a:rPr lang="en-US" altLang="en-US" sz="2600" dirty="0">
                <a:ea typeface="Arial" panose="020B0604020202020204" pitchFamily="34" charset="0"/>
              </a:rPr>
              <a:t>Inflated self-esteem or grandiosity</a:t>
            </a:r>
          </a:p>
          <a:p>
            <a:pPr marL="639763" lvl="1" indent="-236538" eaLnBrk="1" hangingPunct="1">
              <a:lnSpc>
                <a:spcPct val="75000"/>
              </a:lnSpc>
              <a:buFont typeface="Verdana" panose="020B0604030504040204" pitchFamily="34" charset="0"/>
              <a:buChar char="◦"/>
              <a:defRPr/>
            </a:pPr>
            <a:r>
              <a:rPr lang="en-US" altLang="en-US" sz="2600" dirty="0">
                <a:ea typeface="Arial" panose="020B0604020202020204" pitchFamily="34" charset="0"/>
              </a:rPr>
              <a:t>Decreased need for sleep</a:t>
            </a:r>
          </a:p>
          <a:p>
            <a:pPr marL="639763" lvl="1" indent="-236538" eaLnBrk="1" hangingPunct="1">
              <a:lnSpc>
                <a:spcPct val="75000"/>
              </a:lnSpc>
              <a:buFont typeface="Verdana" panose="020B0604030504040204" pitchFamily="34" charset="0"/>
              <a:buChar char="◦"/>
              <a:defRPr/>
            </a:pPr>
            <a:r>
              <a:rPr lang="en-US" altLang="en-US" sz="2600" dirty="0">
                <a:ea typeface="Arial" panose="020B0604020202020204" pitchFamily="34" charset="0"/>
              </a:rPr>
              <a:t>More talkative or pressured speech</a:t>
            </a:r>
          </a:p>
          <a:p>
            <a:pPr marL="639763" lvl="1" indent="-236538" eaLnBrk="1" hangingPunct="1">
              <a:lnSpc>
                <a:spcPct val="75000"/>
              </a:lnSpc>
              <a:buFont typeface="Verdana" panose="020B0604030504040204" pitchFamily="34" charset="0"/>
              <a:buChar char="◦"/>
              <a:defRPr/>
            </a:pPr>
            <a:r>
              <a:rPr lang="en-US" altLang="en-US" sz="2600" dirty="0">
                <a:ea typeface="Arial" panose="020B0604020202020204" pitchFamily="34" charset="0"/>
              </a:rPr>
              <a:t>Flight of ideas or subjective feeling of racing thoughts</a:t>
            </a:r>
          </a:p>
          <a:p>
            <a:pPr marL="639763" lvl="1" indent="-236538" eaLnBrk="1" hangingPunct="1">
              <a:lnSpc>
                <a:spcPct val="75000"/>
              </a:lnSpc>
              <a:buFont typeface="Verdana" panose="020B0604030504040204" pitchFamily="34" charset="0"/>
              <a:buChar char="◦"/>
              <a:defRPr/>
            </a:pPr>
            <a:r>
              <a:rPr lang="en-US" altLang="en-US" sz="2600" dirty="0">
                <a:ea typeface="Arial" panose="020B0604020202020204" pitchFamily="34" charset="0"/>
              </a:rPr>
              <a:t>Distractibility</a:t>
            </a:r>
          </a:p>
          <a:p>
            <a:pPr marL="639763" lvl="1" indent="-236538" eaLnBrk="1" hangingPunct="1">
              <a:lnSpc>
                <a:spcPct val="75000"/>
              </a:lnSpc>
              <a:buFont typeface="Verdana" panose="020B0604030504040204" pitchFamily="34" charset="0"/>
              <a:buChar char="◦"/>
              <a:defRPr/>
            </a:pPr>
            <a:r>
              <a:rPr lang="en-US" altLang="en-US" sz="2600" dirty="0">
                <a:ea typeface="Arial" panose="020B0604020202020204" pitchFamily="34" charset="0"/>
              </a:rPr>
              <a:t>Increased goal-directed activity or psychomotor agitation</a:t>
            </a:r>
          </a:p>
          <a:p>
            <a:pPr marL="639763" lvl="1" indent="-236538" eaLnBrk="1" hangingPunct="1">
              <a:lnSpc>
                <a:spcPct val="75000"/>
              </a:lnSpc>
              <a:buFont typeface="Verdana" panose="020B0604030504040204" pitchFamily="34" charset="0"/>
              <a:buChar char="◦"/>
              <a:defRPr/>
            </a:pPr>
            <a:r>
              <a:rPr lang="en-US" altLang="en-US" sz="2600" dirty="0">
                <a:ea typeface="Arial" panose="020B0604020202020204" pitchFamily="34" charset="0"/>
              </a:rPr>
              <a:t>Excessive involvement in pleasurable activities that have a high potential for painful consequences</a:t>
            </a:r>
          </a:p>
        </p:txBody>
      </p:sp>
      <p:sp>
        <p:nvSpPr>
          <p:cNvPr id="39939"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63596A4-CEBA-4949-B55E-0D9642D43396}" type="slidenum">
              <a:rPr lang="en-GB" sz="1000"/>
              <a:pPr/>
              <a:t>81</a:t>
            </a:fld>
            <a:endParaRPr lang="en-GB" sz="1000" dirty="0"/>
          </a:p>
        </p:txBody>
      </p:sp>
    </p:spTree>
    <p:extLst>
      <p:ext uri="{BB962C8B-B14F-4D97-AF65-F5344CB8AC3E}">
        <p14:creationId xmlns:p14="http://schemas.microsoft.com/office/powerpoint/2010/main" val="341829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Hypomania</a:t>
            </a:r>
          </a:p>
        </p:txBody>
      </p:sp>
      <p:sp>
        <p:nvSpPr>
          <p:cNvPr id="23554" name="Rectangle 3"/>
          <p:cNvSpPr>
            <a:spLocks noGrp="1" noChangeArrowheads="1"/>
          </p:cNvSpPr>
          <p:nvPr>
            <p:ph sz="quarter" idx="4294967295"/>
          </p:nvPr>
        </p:nvSpPr>
        <p:spPr>
          <a:xfrm>
            <a:off x="274638" y="2006600"/>
            <a:ext cx="8594725" cy="4229100"/>
          </a:xfrm>
          <a:prstGeom prst="rect">
            <a:avLst/>
          </a:prstGeom>
        </p:spPr>
        <p:txBody>
          <a:bodyPr/>
          <a:lstStyle/>
          <a:p>
            <a:pPr eaLnBrk="1" hangingPunct="1">
              <a:lnSpc>
                <a:spcPct val="85000"/>
              </a:lnSpc>
              <a:buFont typeface="Arial" panose="020B0604020202020204" pitchFamily="34" charset="0"/>
              <a:buChar char="•"/>
              <a:defRPr/>
            </a:pPr>
            <a:r>
              <a:rPr lang="en-US" altLang="en-US" sz="3200" dirty="0"/>
              <a:t>Unequivocal change uncharacteristic of person when not symptomatic</a:t>
            </a:r>
          </a:p>
          <a:p>
            <a:pPr eaLnBrk="1" hangingPunct="1">
              <a:lnSpc>
                <a:spcPct val="85000"/>
              </a:lnSpc>
              <a:buFont typeface="Arial" panose="020B0604020202020204" pitchFamily="34" charset="0"/>
              <a:buChar char="•"/>
              <a:defRPr/>
            </a:pPr>
            <a:r>
              <a:rPr lang="en-US" altLang="en-US" sz="3200" dirty="0"/>
              <a:t>Observable by others known to patient</a:t>
            </a:r>
          </a:p>
          <a:p>
            <a:pPr eaLnBrk="1" hangingPunct="1">
              <a:lnSpc>
                <a:spcPct val="85000"/>
              </a:lnSpc>
              <a:buFont typeface="Arial" panose="020B0604020202020204" pitchFamily="34" charset="0"/>
              <a:buChar char="•"/>
              <a:defRPr/>
            </a:pPr>
            <a:r>
              <a:rPr lang="en-US" altLang="en-US" sz="3200" dirty="0">
                <a:solidFill>
                  <a:srgbClr val="558ED5"/>
                </a:solidFill>
              </a:rPr>
              <a:t>Absence of marked impairment </a:t>
            </a:r>
            <a:r>
              <a:rPr lang="en-US" altLang="en-US" sz="3200" dirty="0"/>
              <a:t>in social or occupational functioning</a:t>
            </a:r>
          </a:p>
          <a:p>
            <a:pPr eaLnBrk="1" hangingPunct="1">
              <a:lnSpc>
                <a:spcPct val="85000"/>
              </a:lnSpc>
              <a:buFont typeface="Arial" panose="020B0604020202020204" pitchFamily="34" charset="0"/>
              <a:buChar char="•"/>
              <a:defRPr/>
            </a:pPr>
            <a:r>
              <a:rPr lang="en-US" altLang="en-US" sz="3200" dirty="0"/>
              <a:t>Hospitalization not indicated</a:t>
            </a:r>
          </a:p>
          <a:p>
            <a:pPr eaLnBrk="1" hangingPunct="1">
              <a:lnSpc>
                <a:spcPct val="85000"/>
              </a:lnSpc>
              <a:buFont typeface="Arial" panose="020B0604020202020204" pitchFamily="34" charset="0"/>
              <a:buChar char="•"/>
              <a:defRPr/>
            </a:pPr>
            <a:r>
              <a:rPr lang="en-US" altLang="en-US" sz="3200" dirty="0"/>
              <a:t>Not due to substance abuse, medication, or other medical condition</a:t>
            </a:r>
          </a:p>
        </p:txBody>
      </p:sp>
      <p:sp>
        <p:nvSpPr>
          <p:cNvPr id="40963"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5D8E50B-62FF-3C49-BFE3-5648F16718DD}" type="slidenum">
              <a:rPr lang="en-GB" sz="1000"/>
              <a:pPr/>
              <a:t>82</a:t>
            </a:fld>
            <a:endParaRPr lang="en-GB" sz="1000" dirty="0"/>
          </a:p>
        </p:txBody>
      </p:sp>
    </p:spTree>
    <p:extLst>
      <p:ext uri="{BB962C8B-B14F-4D97-AF65-F5344CB8AC3E}">
        <p14:creationId xmlns:p14="http://schemas.microsoft.com/office/powerpoint/2010/main" val="34096048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E0B0C2C-6257-8145-8D01-F8C27F31CF68}" type="slidenum">
              <a:rPr lang="en-GB" sz="1000"/>
              <a:pPr/>
              <a:t>83</a:t>
            </a:fld>
            <a:endParaRPr lang="en-GB" sz="1000" dirty="0"/>
          </a:p>
        </p:txBody>
      </p:sp>
      <p:pic>
        <p:nvPicPr>
          <p:cNvPr id="44034" name="Content Placeholder 4" descr="bipolar-disorder-symptoms.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77850" y="266700"/>
            <a:ext cx="7880350" cy="6591300"/>
          </a:xfrm>
        </p:spPr>
      </p:pic>
    </p:spTree>
    <p:extLst>
      <p:ext uri="{BB962C8B-B14F-4D97-AF65-F5344CB8AC3E}">
        <p14:creationId xmlns:p14="http://schemas.microsoft.com/office/powerpoint/2010/main" val="5763811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Mania</a:t>
            </a:r>
          </a:p>
        </p:txBody>
      </p:sp>
      <p:sp>
        <p:nvSpPr>
          <p:cNvPr id="18435" name="Rectangle 3"/>
          <p:cNvSpPr>
            <a:spLocks noGrp="1" noChangeArrowheads="1"/>
          </p:cNvSpPr>
          <p:nvPr>
            <p:ph sz="quarter" idx="4294967295"/>
          </p:nvPr>
        </p:nvSpPr>
        <p:spPr>
          <a:xfrm>
            <a:off x="274638" y="2209800"/>
            <a:ext cx="8594725" cy="4025900"/>
          </a:xfrm>
          <a:prstGeom prst="rect">
            <a:avLst/>
          </a:prstGeom>
        </p:spPr>
        <p:txBody>
          <a:bodyPr/>
          <a:lstStyle/>
          <a:p>
            <a:pPr marL="342900" indent="-342900" eaLnBrk="1" hangingPunct="1">
              <a:lnSpc>
                <a:spcPct val="85000"/>
              </a:lnSpc>
              <a:buFont typeface="Arial" panose="020B0604020202020204" pitchFamily="34" charset="0"/>
              <a:buChar char="•"/>
              <a:defRPr/>
            </a:pPr>
            <a:r>
              <a:rPr lang="en-US" sz="3200" dirty="0">
                <a:latin typeface="Arial" charset="0"/>
                <a:ea typeface="ＭＳ Ｐゴシック" charset="0"/>
              </a:rPr>
              <a:t>Behavior severe enough to cause </a:t>
            </a:r>
            <a:r>
              <a:rPr lang="en-US" sz="3200" i="1" dirty="0">
                <a:solidFill>
                  <a:schemeClr val="tx2">
                    <a:lumMod val="60000"/>
                    <a:lumOff val="40000"/>
                  </a:schemeClr>
                </a:solidFill>
                <a:latin typeface="Arial" charset="0"/>
                <a:ea typeface="ＭＳ Ｐゴシック" charset="0"/>
              </a:rPr>
              <a:t>marked</a:t>
            </a:r>
            <a:r>
              <a:rPr lang="en-US" sz="3200" dirty="0">
                <a:latin typeface="Arial" charset="0"/>
                <a:ea typeface="ＭＳ Ｐゴシック" charset="0"/>
              </a:rPr>
              <a:t> impairment in occupational activities, usual social activities, or relationships</a:t>
            </a:r>
          </a:p>
          <a:p>
            <a:pPr marL="342900" indent="-342900" eaLnBrk="1" hangingPunct="1">
              <a:lnSpc>
                <a:spcPct val="85000"/>
              </a:lnSpc>
              <a:buFont typeface="Arial" panose="020B0604020202020204" pitchFamily="34" charset="0"/>
              <a:buChar char="•"/>
              <a:defRPr/>
            </a:pPr>
            <a:r>
              <a:rPr lang="en-US" sz="3200" dirty="0">
                <a:latin typeface="Arial" charset="0"/>
                <a:ea typeface="ＭＳ Ｐゴシック" charset="0"/>
              </a:rPr>
              <a:t>Necessitates hospitalization to prevent harm to self or others, or there are </a:t>
            </a:r>
            <a:r>
              <a:rPr lang="en-US" sz="3200" i="1" dirty="0">
                <a:solidFill>
                  <a:schemeClr val="tx2">
                    <a:lumMod val="60000"/>
                    <a:lumOff val="40000"/>
                  </a:schemeClr>
                </a:solidFill>
                <a:latin typeface="Arial" charset="0"/>
                <a:ea typeface="ＭＳ Ｐゴシック" charset="0"/>
              </a:rPr>
              <a:t>psychotic</a:t>
            </a:r>
            <a:r>
              <a:rPr lang="en-US" sz="3200" dirty="0">
                <a:latin typeface="Arial" charset="0"/>
                <a:ea typeface="ＭＳ Ｐゴシック" charset="0"/>
              </a:rPr>
              <a:t> features</a:t>
            </a:r>
          </a:p>
          <a:p>
            <a:pPr marL="342900" indent="-342900" eaLnBrk="1" hangingPunct="1">
              <a:lnSpc>
                <a:spcPct val="85000"/>
              </a:lnSpc>
              <a:buFont typeface="Arial" panose="020B0604020202020204" pitchFamily="34" charset="0"/>
              <a:buChar char="•"/>
              <a:defRPr/>
            </a:pPr>
            <a:r>
              <a:rPr lang="en-US" sz="3200" dirty="0">
                <a:latin typeface="Arial" charset="0"/>
                <a:ea typeface="ＭＳ Ｐゴシック" charset="0"/>
              </a:rPr>
              <a:t>Symptoms not due to substance abuse, medications or other medical condition</a:t>
            </a:r>
          </a:p>
        </p:txBody>
      </p:sp>
      <p:sp>
        <p:nvSpPr>
          <p:cNvPr id="41987"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9330978-4888-B943-A1AA-FC9F2AB81E91}" type="slidenum">
              <a:rPr lang="en-GB" sz="1000"/>
              <a:pPr/>
              <a:t>84</a:t>
            </a:fld>
            <a:endParaRPr lang="en-GB" sz="1000" dirty="0"/>
          </a:p>
        </p:txBody>
      </p:sp>
    </p:spTree>
    <p:extLst>
      <p:ext uri="{BB962C8B-B14F-4D97-AF65-F5344CB8AC3E}">
        <p14:creationId xmlns:p14="http://schemas.microsoft.com/office/powerpoint/2010/main" val="2062544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76225" y="228600"/>
            <a:ext cx="8591550" cy="1066800"/>
          </a:xfrm>
        </p:spPr>
        <p:txBody>
          <a:bodyPr/>
          <a:lstStyle/>
          <a:p>
            <a:pPr eaLnBrk="1" hangingPunct="1"/>
            <a:r>
              <a:rPr lang="en-US" dirty="0">
                <a:latin typeface="Candara" charset="0"/>
                <a:ea typeface="MS PGothic" charset="0"/>
              </a:rPr>
              <a:t>Etiology</a:t>
            </a:r>
          </a:p>
        </p:txBody>
      </p:sp>
      <p:sp>
        <p:nvSpPr>
          <p:cNvPr id="28675" name="Rectangle 3"/>
          <p:cNvSpPr>
            <a:spLocks noGrp="1" noChangeArrowheads="1"/>
          </p:cNvSpPr>
          <p:nvPr>
            <p:ph sz="quarter" idx="4294967295"/>
          </p:nvPr>
        </p:nvSpPr>
        <p:spPr>
          <a:xfrm>
            <a:off x="501650" y="1879600"/>
            <a:ext cx="7791450" cy="4549775"/>
          </a:xfrm>
          <a:prstGeom prst="rect">
            <a:avLst/>
          </a:prstGeom>
        </p:spPr>
        <p:txBody>
          <a:bodyPr/>
          <a:lstStyle/>
          <a:p>
            <a:pPr eaLnBrk="1" hangingPunct="1">
              <a:spcAft>
                <a:spcPct val="20000"/>
              </a:spcAft>
              <a:buFont typeface="Arial" panose="020B0604020202020204" pitchFamily="34" charset="0"/>
              <a:buChar char="•"/>
              <a:defRPr/>
            </a:pPr>
            <a:r>
              <a:rPr lang="en-US" altLang="en-US" sz="3200" dirty="0"/>
              <a:t>Biological factors</a:t>
            </a:r>
          </a:p>
          <a:p>
            <a:pPr lvl="1" eaLnBrk="1" hangingPunct="1">
              <a:spcAft>
                <a:spcPct val="20000"/>
              </a:spcAft>
              <a:buFont typeface="Arial" panose="020B0604020202020204" pitchFamily="34" charset="0"/>
              <a:buChar char="•"/>
              <a:defRPr/>
            </a:pPr>
            <a:r>
              <a:rPr lang="en-US" altLang="en-US" sz="3200" dirty="0">
                <a:ea typeface="Arial" panose="020B0604020202020204" pitchFamily="34" charset="0"/>
              </a:rPr>
              <a:t>Genetic </a:t>
            </a:r>
          </a:p>
          <a:p>
            <a:pPr lvl="1" eaLnBrk="1" hangingPunct="1">
              <a:spcAft>
                <a:spcPct val="20000"/>
              </a:spcAft>
              <a:buFont typeface="Arial" panose="020B0604020202020204" pitchFamily="34" charset="0"/>
              <a:buChar char="•"/>
              <a:defRPr/>
            </a:pPr>
            <a:endParaRPr lang="en-US" altLang="en-US" sz="3200" dirty="0">
              <a:ea typeface="Arial" panose="020B0604020202020204" pitchFamily="34" charset="0"/>
            </a:endParaRPr>
          </a:p>
          <a:p>
            <a:pPr lvl="1" eaLnBrk="1" hangingPunct="1">
              <a:spcAft>
                <a:spcPct val="20000"/>
              </a:spcAft>
              <a:buFont typeface="Arial" panose="020B0604020202020204" pitchFamily="34" charset="0"/>
              <a:buChar char="•"/>
              <a:defRPr/>
            </a:pPr>
            <a:r>
              <a:rPr lang="en-US" altLang="en-US" sz="3200" dirty="0">
                <a:ea typeface="Arial" panose="020B0604020202020204" pitchFamily="34" charset="0"/>
              </a:rPr>
              <a:t>Neurobiological </a:t>
            </a:r>
          </a:p>
          <a:p>
            <a:pPr lvl="1" eaLnBrk="1" hangingPunct="1">
              <a:spcAft>
                <a:spcPct val="20000"/>
              </a:spcAft>
              <a:buFont typeface="Arial" panose="020B0604020202020204" pitchFamily="34" charset="0"/>
              <a:buChar char="•"/>
              <a:defRPr/>
            </a:pPr>
            <a:endParaRPr lang="en-US" altLang="en-US" sz="3200" dirty="0">
              <a:ea typeface="Arial" panose="020B0604020202020204" pitchFamily="34" charset="0"/>
            </a:endParaRPr>
          </a:p>
          <a:p>
            <a:pPr lvl="1" eaLnBrk="1" hangingPunct="1">
              <a:spcAft>
                <a:spcPct val="20000"/>
              </a:spcAft>
              <a:buFont typeface="Arial" panose="020B0604020202020204" pitchFamily="34" charset="0"/>
              <a:buChar char="•"/>
              <a:defRPr/>
            </a:pPr>
            <a:r>
              <a:rPr lang="en-US" altLang="en-US" sz="3200" dirty="0">
                <a:ea typeface="Arial" panose="020B0604020202020204" pitchFamily="34" charset="0"/>
              </a:rPr>
              <a:t>Neuroendocrine </a:t>
            </a:r>
          </a:p>
        </p:txBody>
      </p:sp>
      <p:sp>
        <p:nvSpPr>
          <p:cNvPr id="51203"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3BFA57A-E88C-5C43-9C36-C3628B2624D3}" type="slidenum">
              <a:rPr lang="en-GB" sz="1000"/>
              <a:pPr/>
              <a:t>85</a:t>
            </a:fld>
            <a:endParaRPr lang="en-GB" sz="1000" dirty="0"/>
          </a:p>
        </p:txBody>
      </p:sp>
    </p:spTree>
    <p:extLst>
      <p:ext uri="{BB962C8B-B14F-4D97-AF65-F5344CB8AC3E}">
        <p14:creationId xmlns:p14="http://schemas.microsoft.com/office/powerpoint/2010/main" val="24916743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Psychosocial  &amp; Environmental Factors</a:t>
            </a:r>
          </a:p>
        </p:txBody>
      </p:sp>
      <p:sp>
        <p:nvSpPr>
          <p:cNvPr id="30722" name="Rectangle 3"/>
          <p:cNvSpPr>
            <a:spLocks noGrp="1" noChangeArrowheads="1"/>
          </p:cNvSpPr>
          <p:nvPr>
            <p:ph sz="quarter" idx="4294967295"/>
          </p:nvPr>
        </p:nvSpPr>
        <p:spPr>
          <a:xfrm>
            <a:off x="2173111" y="2235200"/>
            <a:ext cx="4327702" cy="3643313"/>
          </a:xfrm>
          <a:prstGeom prst="rect">
            <a:avLst/>
          </a:prstGeom>
        </p:spPr>
        <p:txBody>
          <a:bodyPr>
            <a:normAutofit/>
          </a:bodyPr>
          <a:lstStyle/>
          <a:p>
            <a:pPr eaLnBrk="1" hangingPunct="1">
              <a:buFont typeface="Arial" panose="020B0604020202020204" pitchFamily="34" charset="0"/>
              <a:buChar char="•"/>
              <a:defRPr/>
            </a:pPr>
            <a:r>
              <a:rPr lang="en-US" altLang="en-US" sz="3200" dirty="0"/>
              <a:t>Stress</a:t>
            </a:r>
          </a:p>
          <a:p>
            <a:pPr eaLnBrk="1" hangingPunct="1">
              <a:buFont typeface="Arial" panose="020B0604020202020204" pitchFamily="34" charset="0"/>
              <a:buChar char="•"/>
              <a:defRPr/>
            </a:pPr>
            <a:r>
              <a:rPr lang="en-US" altLang="en-US" sz="3200" dirty="0"/>
              <a:t>Education</a:t>
            </a:r>
          </a:p>
          <a:p>
            <a:pPr eaLnBrk="1" hangingPunct="1">
              <a:buFont typeface="Arial" panose="020B0604020202020204" pitchFamily="34" charset="0"/>
              <a:buChar char="•"/>
              <a:defRPr/>
            </a:pPr>
            <a:r>
              <a:rPr lang="en-US" altLang="en-US" sz="3200" dirty="0"/>
              <a:t>Occupation</a:t>
            </a:r>
          </a:p>
          <a:p>
            <a:pPr eaLnBrk="1" hangingPunct="1">
              <a:buFont typeface="Arial" panose="020B0604020202020204" pitchFamily="34" charset="0"/>
              <a:buChar char="•"/>
              <a:defRPr/>
            </a:pPr>
            <a:r>
              <a:rPr lang="en-US" altLang="en-US" sz="3200" dirty="0"/>
              <a:t>Economic status</a:t>
            </a:r>
          </a:p>
          <a:p>
            <a:pPr eaLnBrk="1" hangingPunct="1">
              <a:buFont typeface="Arial" panose="020B0604020202020204" pitchFamily="34" charset="0"/>
              <a:buChar char="•"/>
              <a:defRPr/>
            </a:pPr>
            <a:r>
              <a:rPr lang="en-US" altLang="en-US" sz="3200" dirty="0"/>
              <a:t>Creativity</a:t>
            </a:r>
          </a:p>
        </p:txBody>
      </p:sp>
      <p:sp>
        <p:nvSpPr>
          <p:cNvPr id="53251"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FDF4E7-D330-5948-BB52-807FC408BB83}" type="slidenum">
              <a:rPr lang="en-GB" sz="1000"/>
              <a:pPr/>
              <a:t>86</a:t>
            </a:fld>
            <a:endParaRPr lang="en-GB" sz="1000" dirty="0"/>
          </a:p>
        </p:txBody>
      </p:sp>
    </p:spTree>
    <p:extLst>
      <p:ext uri="{BB962C8B-B14F-4D97-AF65-F5344CB8AC3E}">
        <p14:creationId xmlns:p14="http://schemas.microsoft.com/office/powerpoint/2010/main" val="298429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233574" y="274638"/>
            <a:ext cx="8910426" cy="893302"/>
          </a:xfrm>
        </p:spPr>
        <p:txBody>
          <a:bodyPr>
            <a:normAutofit fontScale="90000"/>
          </a:bodyPr>
          <a:lstStyle/>
          <a:p>
            <a:pPr eaLnBrk="1" hangingPunct="1"/>
            <a:r>
              <a:rPr lang="en-US" dirty="0">
                <a:solidFill>
                  <a:srgbClr val="A50021"/>
                </a:solidFill>
                <a:latin typeface="Candara" charset="0"/>
                <a:ea typeface="MS PGothic" charset="0"/>
              </a:rPr>
              <a:t>Communication With Patient Experiencing Mania</a:t>
            </a:r>
          </a:p>
        </p:txBody>
      </p:sp>
      <p:sp>
        <p:nvSpPr>
          <p:cNvPr id="51202" name="Rectangle 3"/>
          <p:cNvSpPr>
            <a:spLocks noGrp="1" noChangeArrowheads="1"/>
          </p:cNvSpPr>
          <p:nvPr>
            <p:ph sz="quarter" idx="4294967295"/>
          </p:nvPr>
        </p:nvSpPr>
        <p:spPr>
          <a:xfrm>
            <a:off x="550863" y="1854199"/>
            <a:ext cx="8050212" cy="4518025"/>
          </a:xfrm>
          <a:prstGeom prst="rect">
            <a:avLst/>
          </a:prstGeom>
        </p:spPr>
        <p:txBody>
          <a:bodyPr>
            <a:normAutofit/>
          </a:bodyPr>
          <a:lstStyle/>
          <a:p>
            <a:pPr eaLnBrk="1" hangingPunct="1">
              <a:lnSpc>
                <a:spcPct val="85000"/>
              </a:lnSpc>
              <a:buFont typeface="Arial" panose="020B0604020202020204" pitchFamily="34" charset="0"/>
              <a:buChar char="•"/>
              <a:defRPr/>
            </a:pPr>
            <a:r>
              <a:rPr lang="en-US" altLang="en-US" sz="3200" dirty="0"/>
              <a:t>Use firm, calm approach</a:t>
            </a:r>
          </a:p>
          <a:p>
            <a:pPr eaLnBrk="1" hangingPunct="1">
              <a:lnSpc>
                <a:spcPct val="85000"/>
              </a:lnSpc>
              <a:buFont typeface="Arial" panose="020B0604020202020204" pitchFamily="34" charset="0"/>
              <a:buChar char="•"/>
              <a:defRPr/>
            </a:pPr>
            <a:r>
              <a:rPr lang="en-US" altLang="en-US" sz="3200" dirty="0"/>
              <a:t>Use short and concise explanations</a:t>
            </a:r>
          </a:p>
          <a:p>
            <a:pPr eaLnBrk="1" hangingPunct="1">
              <a:lnSpc>
                <a:spcPct val="85000"/>
              </a:lnSpc>
              <a:buFont typeface="Arial" panose="020B0604020202020204" pitchFamily="34" charset="0"/>
              <a:buChar char="•"/>
              <a:defRPr/>
            </a:pPr>
            <a:r>
              <a:rPr lang="en-US" altLang="en-US" sz="3200" dirty="0"/>
              <a:t>Remain neutral: avoid power struggles</a:t>
            </a:r>
          </a:p>
          <a:p>
            <a:pPr eaLnBrk="1" hangingPunct="1">
              <a:lnSpc>
                <a:spcPct val="85000"/>
              </a:lnSpc>
              <a:buFont typeface="Arial" panose="020B0604020202020204" pitchFamily="34" charset="0"/>
              <a:buChar char="•"/>
              <a:defRPr/>
            </a:pPr>
            <a:r>
              <a:rPr lang="en-US" altLang="en-US" sz="3200" dirty="0"/>
              <a:t>Be consistent in approach and expectations</a:t>
            </a:r>
          </a:p>
          <a:p>
            <a:pPr eaLnBrk="1" hangingPunct="1">
              <a:lnSpc>
                <a:spcPct val="85000"/>
              </a:lnSpc>
              <a:buFont typeface="Arial" panose="020B0604020202020204" pitchFamily="34" charset="0"/>
              <a:buChar char="•"/>
              <a:defRPr/>
            </a:pPr>
            <a:r>
              <a:rPr lang="en-US" altLang="en-US" sz="3200" dirty="0"/>
              <a:t>Firmly redirect energy into more appropriate areas</a:t>
            </a:r>
          </a:p>
          <a:p>
            <a:pPr eaLnBrk="1" hangingPunct="1">
              <a:lnSpc>
                <a:spcPct val="85000"/>
              </a:lnSpc>
              <a:buFont typeface="Arial" panose="020B0604020202020204" pitchFamily="34" charset="0"/>
              <a:buChar char="•"/>
              <a:defRPr/>
            </a:pPr>
            <a:r>
              <a:rPr lang="en-US" altLang="en-US" sz="3200" dirty="0"/>
              <a:t>Act on legitimate complaints</a:t>
            </a:r>
          </a:p>
          <a:p>
            <a:pPr eaLnBrk="1" hangingPunct="1">
              <a:lnSpc>
                <a:spcPct val="85000"/>
              </a:lnSpc>
              <a:buFont typeface="Arial" panose="020B0604020202020204" pitchFamily="34" charset="0"/>
              <a:buChar char="•"/>
              <a:defRPr/>
            </a:pPr>
            <a:r>
              <a:rPr lang="en-US" altLang="en-US" sz="3200" dirty="0"/>
              <a:t>Convey limits, consequences</a:t>
            </a:r>
          </a:p>
        </p:txBody>
      </p:sp>
      <p:sp>
        <p:nvSpPr>
          <p:cNvPr id="73731" name="Slide Number Placeholder 4"/>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7E42873-C54E-244A-A40C-1073F8878850}" type="slidenum">
              <a:rPr lang="en-GB" sz="1000"/>
              <a:pPr/>
              <a:t>87</a:t>
            </a:fld>
            <a:endParaRPr lang="en-GB" sz="1000" dirty="0"/>
          </a:p>
        </p:txBody>
      </p:sp>
    </p:spTree>
    <p:extLst>
      <p:ext uri="{BB962C8B-B14F-4D97-AF65-F5344CB8AC3E}">
        <p14:creationId xmlns:p14="http://schemas.microsoft.com/office/powerpoint/2010/main" val="23885677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276225" y="228600"/>
            <a:ext cx="8591550" cy="1066800"/>
          </a:xfrm>
        </p:spPr>
        <p:txBody>
          <a:bodyPr/>
          <a:lstStyle/>
          <a:p>
            <a:pPr eaLnBrk="1" hangingPunct="1"/>
            <a:r>
              <a:rPr lang="en-US" dirty="0">
                <a:latin typeface="Candara" charset="0"/>
                <a:ea typeface="MS PGothic" charset="0"/>
              </a:rPr>
              <a:t>Pharmacological Interventions</a:t>
            </a:r>
          </a:p>
        </p:txBody>
      </p:sp>
      <p:sp>
        <p:nvSpPr>
          <p:cNvPr id="55297" name="Content Placeholder 2"/>
          <p:cNvSpPr>
            <a:spLocks noGrp="1"/>
          </p:cNvSpPr>
          <p:nvPr>
            <p:ph sz="quarter" idx="4294967295"/>
          </p:nvPr>
        </p:nvSpPr>
        <p:spPr>
          <a:xfrm>
            <a:off x="274638" y="2108200"/>
            <a:ext cx="8594725" cy="4127500"/>
          </a:xfrm>
          <a:prstGeom prst="rect">
            <a:avLst/>
          </a:prstGeom>
        </p:spPr>
        <p:txBody>
          <a:bodyPr/>
          <a:lstStyle/>
          <a:p>
            <a:pPr eaLnBrk="1" hangingPunct="1">
              <a:buFont typeface="Arial" panose="020B0604020202020204" pitchFamily="34" charset="0"/>
              <a:buChar char="•"/>
              <a:defRPr/>
            </a:pPr>
            <a:r>
              <a:rPr lang="en-US" altLang="en-US" sz="2800" dirty="0"/>
              <a:t>Lithium carbonate</a:t>
            </a:r>
          </a:p>
          <a:p>
            <a:pPr eaLnBrk="1" hangingPunct="1">
              <a:lnSpc>
                <a:spcPct val="90000"/>
              </a:lnSpc>
              <a:spcAft>
                <a:spcPct val="30000"/>
              </a:spcAft>
              <a:buFont typeface="Arial" panose="020B0604020202020204" pitchFamily="34" charset="0"/>
              <a:buChar char="•"/>
              <a:defRPr/>
            </a:pPr>
            <a:r>
              <a:rPr lang="en-US" sz="2800" dirty="0"/>
              <a:t>First-line agent </a:t>
            </a:r>
          </a:p>
          <a:p>
            <a:pPr lvl="1" eaLnBrk="1" hangingPunct="1">
              <a:buFont typeface="Arial" panose="020B0604020202020204" pitchFamily="34" charset="0"/>
              <a:buChar char="•"/>
              <a:defRPr/>
            </a:pPr>
            <a:r>
              <a:rPr lang="en-US" altLang="en-US" sz="2800" dirty="0">
                <a:ea typeface="Arial" panose="020B0604020202020204" pitchFamily="34" charset="0"/>
              </a:rPr>
              <a:t>Therapeutic and toxic levels</a:t>
            </a:r>
          </a:p>
          <a:p>
            <a:pPr lvl="2" eaLnBrk="1" hangingPunct="1">
              <a:buFont typeface="Arial" panose="020B0604020202020204" pitchFamily="34" charset="0"/>
              <a:buChar char="•"/>
              <a:defRPr/>
            </a:pPr>
            <a:r>
              <a:rPr lang="en-US" altLang="en-US" sz="2800" dirty="0">
                <a:ea typeface="Arial" panose="020B0604020202020204" pitchFamily="34" charset="0"/>
              </a:rPr>
              <a:t>Therapeutic blood level: 0.8 to 1.4 mEq/L</a:t>
            </a:r>
          </a:p>
          <a:p>
            <a:pPr lvl="2" eaLnBrk="1" hangingPunct="1">
              <a:buFont typeface="Arial" panose="020B0604020202020204" pitchFamily="34" charset="0"/>
              <a:buChar char="•"/>
              <a:defRPr/>
            </a:pPr>
            <a:r>
              <a:rPr lang="en-US" altLang="en-US" sz="2800" dirty="0">
                <a:ea typeface="Arial" panose="020B0604020202020204" pitchFamily="34" charset="0"/>
              </a:rPr>
              <a:t>Maintenance blood level: 0.4 to 1.3 mEq/L</a:t>
            </a:r>
          </a:p>
          <a:p>
            <a:pPr lvl="2" eaLnBrk="1" hangingPunct="1">
              <a:buFont typeface="Arial" panose="020B0604020202020204" pitchFamily="34" charset="0"/>
              <a:buChar char="•"/>
              <a:defRPr/>
            </a:pPr>
            <a:r>
              <a:rPr lang="en-US" altLang="en-US" sz="2800" dirty="0">
                <a:ea typeface="Arial" panose="020B0604020202020204" pitchFamily="34" charset="0"/>
              </a:rPr>
              <a:t>Toxic blood level: 1.5 mEq/L and above</a:t>
            </a:r>
          </a:p>
          <a:p>
            <a:pPr lvl="1" eaLnBrk="1" hangingPunct="1">
              <a:buFont typeface="Arial" panose="020B0604020202020204" pitchFamily="34" charset="0"/>
              <a:buChar char="•"/>
              <a:defRPr/>
            </a:pPr>
            <a:r>
              <a:rPr lang="en-US" sz="2800" dirty="0"/>
              <a:t>Takes 7 to 14 days to reach therapeutic levels in blood</a:t>
            </a:r>
          </a:p>
          <a:p>
            <a:pPr marL="342900" lvl="2" indent="0" eaLnBrk="1" hangingPunct="1">
              <a:buFont typeface="Arial" panose="020B0604020202020204" pitchFamily="34" charset="0"/>
              <a:buNone/>
              <a:defRPr/>
            </a:pPr>
            <a:endParaRPr lang="en-US" altLang="en-US" dirty="0">
              <a:ea typeface="Arial" panose="020B0604020202020204" pitchFamily="34" charset="0"/>
            </a:endParaRPr>
          </a:p>
        </p:txBody>
      </p:sp>
      <p:sp>
        <p:nvSpPr>
          <p:cNvPr id="78851" name="Footer Placeholder 7"/>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900" dirty="0"/>
              <a:t>Copyright © 2014, 2010, 2006 by Saunders, an imprint of Elsevier Inc.</a:t>
            </a:r>
          </a:p>
        </p:txBody>
      </p:sp>
      <p:sp>
        <p:nvSpPr>
          <p:cNvPr id="78852"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A971DDE-E029-4241-B0E0-B1A215E53122}" type="slidenum">
              <a:rPr lang="en-GB" sz="1000">
                <a:solidFill>
                  <a:srgbClr val="000000"/>
                </a:solidFill>
              </a:rPr>
              <a:pPr/>
              <a:t>88</a:t>
            </a:fld>
            <a:endParaRPr lang="en-GB" sz="1000" dirty="0">
              <a:solidFill>
                <a:srgbClr val="000000"/>
              </a:solidFill>
            </a:endParaRPr>
          </a:p>
        </p:txBody>
      </p:sp>
    </p:spTree>
    <p:extLst>
      <p:ext uri="{BB962C8B-B14F-4D97-AF65-F5344CB8AC3E}">
        <p14:creationId xmlns:p14="http://schemas.microsoft.com/office/powerpoint/2010/main" val="34715788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203200"/>
            <a:ext cx="8229600" cy="1549400"/>
          </a:xfrm>
        </p:spPr>
        <p:txBody>
          <a:bodyPr/>
          <a:lstStyle/>
          <a:p>
            <a:pPr eaLnBrk="1" hangingPunct="1">
              <a:lnSpc>
                <a:spcPct val="90000"/>
              </a:lnSpc>
            </a:pPr>
            <a:r>
              <a:rPr lang="en-US" sz="4400" dirty="0">
                <a:solidFill>
                  <a:srgbClr val="A50021"/>
                </a:solidFill>
                <a:latin typeface="Candara" charset="0"/>
                <a:ea typeface="MS PGothic" charset="0"/>
              </a:rPr>
              <a:t>Initial Treatment of Acute Mania Until Lithium Takes Effect</a:t>
            </a:r>
          </a:p>
        </p:txBody>
      </p:sp>
      <p:sp>
        <p:nvSpPr>
          <p:cNvPr id="26627" name="Rectangle 3"/>
          <p:cNvSpPr>
            <a:spLocks noGrp="1" noChangeArrowheads="1"/>
          </p:cNvSpPr>
          <p:nvPr>
            <p:ph idx="4294967295"/>
          </p:nvPr>
        </p:nvSpPr>
        <p:spPr>
          <a:xfrm>
            <a:off x="1477963" y="2209799"/>
            <a:ext cx="6157912" cy="4394201"/>
          </a:xfrm>
        </p:spPr>
        <p:txBody>
          <a:bodyPr>
            <a:normAutofit/>
          </a:bodyPr>
          <a:lstStyle/>
          <a:p>
            <a:pPr eaLnBrk="1" hangingPunct="1">
              <a:lnSpc>
                <a:spcPct val="90000"/>
              </a:lnSpc>
              <a:spcAft>
                <a:spcPct val="20000"/>
              </a:spcAft>
              <a:buFont typeface="Arial" panose="020B0604020202020204" pitchFamily="34" charset="0"/>
              <a:buChar char="•"/>
              <a:defRPr/>
            </a:pPr>
            <a:r>
              <a:rPr lang="en-US" sz="2800" dirty="0"/>
              <a:t>Antipsychotics</a:t>
            </a:r>
            <a:r>
              <a:rPr lang="en-US" dirty="0"/>
              <a:t> </a:t>
            </a:r>
          </a:p>
          <a:p>
            <a:pPr lvl="1" eaLnBrk="1" hangingPunct="1">
              <a:lnSpc>
                <a:spcPct val="90000"/>
              </a:lnSpc>
              <a:spcAft>
                <a:spcPct val="20000"/>
              </a:spcAft>
              <a:buFont typeface="Arial" panose="020B0604020202020204" pitchFamily="34" charset="0"/>
              <a:buChar char="•"/>
              <a:defRPr/>
            </a:pPr>
            <a:r>
              <a:rPr lang="en-US" sz="2400" dirty="0"/>
              <a:t>Slow speech</a:t>
            </a:r>
          </a:p>
          <a:p>
            <a:pPr lvl="1" eaLnBrk="1" hangingPunct="1">
              <a:lnSpc>
                <a:spcPct val="90000"/>
              </a:lnSpc>
              <a:spcAft>
                <a:spcPct val="20000"/>
              </a:spcAft>
              <a:buFont typeface="Arial" panose="020B0604020202020204" pitchFamily="34" charset="0"/>
              <a:buChar char="•"/>
              <a:defRPr/>
            </a:pPr>
            <a:r>
              <a:rPr lang="en-US" sz="2400" dirty="0"/>
              <a:t>Inhibit aggression</a:t>
            </a:r>
          </a:p>
          <a:p>
            <a:pPr lvl="1" eaLnBrk="1" hangingPunct="1">
              <a:lnSpc>
                <a:spcPct val="90000"/>
              </a:lnSpc>
              <a:spcAft>
                <a:spcPct val="20000"/>
              </a:spcAft>
              <a:buFont typeface="Arial" panose="020B0604020202020204" pitchFamily="34" charset="0"/>
              <a:buChar char="•"/>
              <a:defRPr/>
            </a:pPr>
            <a:r>
              <a:rPr lang="en-US" sz="2400" dirty="0"/>
              <a:t>Decrease psychomotor activity</a:t>
            </a:r>
          </a:p>
          <a:p>
            <a:pPr eaLnBrk="1" hangingPunct="1">
              <a:lnSpc>
                <a:spcPct val="90000"/>
              </a:lnSpc>
              <a:spcAft>
                <a:spcPct val="20000"/>
              </a:spcAft>
              <a:buFont typeface="Arial" panose="020B0604020202020204" pitchFamily="34" charset="0"/>
              <a:buChar char="•"/>
              <a:defRPr/>
            </a:pPr>
            <a:r>
              <a:rPr lang="en-US" sz="2800" dirty="0"/>
              <a:t>Antipsychotic or benzodiazepine to prevent:</a:t>
            </a:r>
          </a:p>
          <a:p>
            <a:pPr lvl="1" eaLnBrk="1" hangingPunct="1">
              <a:lnSpc>
                <a:spcPct val="90000"/>
              </a:lnSpc>
              <a:spcAft>
                <a:spcPct val="20000"/>
              </a:spcAft>
              <a:buFont typeface="Arial" panose="020B0604020202020204" pitchFamily="34" charset="0"/>
              <a:buChar char="•"/>
              <a:defRPr/>
            </a:pPr>
            <a:r>
              <a:rPr lang="en-US" sz="2400" dirty="0"/>
              <a:t>Exhaustion</a:t>
            </a:r>
          </a:p>
          <a:p>
            <a:pPr lvl="1" eaLnBrk="1" hangingPunct="1">
              <a:lnSpc>
                <a:spcPct val="90000"/>
              </a:lnSpc>
              <a:spcAft>
                <a:spcPct val="20000"/>
              </a:spcAft>
              <a:buFont typeface="Arial" panose="020B0604020202020204" pitchFamily="34" charset="0"/>
              <a:buChar char="•"/>
              <a:defRPr/>
            </a:pPr>
            <a:r>
              <a:rPr lang="en-US" sz="2400" dirty="0"/>
              <a:t>Coronary collapse</a:t>
            </a:r>
          </a:p>
          <a:p>
            <a:pPr lvl="1" eaLnBrk="1" hangingPunct="1">
              <a:lnSpc>
                <a:spcPct val="90000"/>
              </a:lnSpc>
              <a:spcAft>
                <a:spcPct val="20000"/>
              </a:spcAft>
              <a:buFont typeface="Arial" panose="020B0604020202020204" pitchFamily="34" charset="0"/>
              <a:buChar char="•"/>
              <a:defRPr/>
            </a:pPr>
            <a:r>
              <a:rPr lang="en-US" sz="2400" dirty="0"/>
              <a:t>Death</a:t>
            </a:r>
          </a:p>
        </p:txBody>
      </p:sp>
      <p:sp>
        <p:nvSpPr>
          <p:cNvPr id="80899"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EADDCAA-13C1-5F48-B88B-52500B244750}" type="slidenum">
              <a:rPr lang="en-US" sz="1600"/>
              <a:pPr/>
              <a:t>89</a:t>
            </a:fld>
            <a:endParaRPr lang="en-US" sz="1600" dirty="0"/>
          </a:p>
        </p:txBody>
      </p:sp>
    </p:spTree>
    <p:extLst>
      <p:ext uri="{BB962C8B-B14F-4D97-AF65-F5344CB8AC3E}">
        <p14:creationId xmlns:p14="http://schemas.microsoft.com/office/powerpoint/2010/main" val="323646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7DA0630-FD19-5F4A-B19C-1BDC74D74FBF}" type="slidenum">
              <a:rPr lang="en-GB" sz="1000">
                <a:cs typeface="Arial" charset="0"/>
              </a:rPr>
              <a:pPr/>
              <a:t>9</a:t>
            </a:fld>
            <a:endParaRPr lang="en-GB" sz="1000" dirty="0">
              <a:cs typeface="Arial" charset="0"/>
            </a:endParaRPr>
          </a:p>
        </p:txBody>
      </p:sp>
      <p:sp>
        <p:nvSpPr>
          <p:cNvPr id="41986" name="Title 1"/>
          <p:cNvSpPr>
            <a:spLocks noGrp="1"/>
          </p:cNvSpPr>
          <p:nvPr>
            <p:ph type="title"/>
          </p:nvPr>
        </p:nvSpPr>
        <p:spPr>
          <a:xfrm>
            <a:off x="276225" y="228600"/>
            <a:ext cx="8591550" cy="1371600"/>
          </a:xfrm>
        </p:spPr>
        <p:txBody>
          <a:bodyPr/>
          <a:lstStyle/>
          <a:p>
            <a:pPr algn="ctr" eaLnBrk="1" hangingPunct="1"/>
            <a:r>
              <a:rPr lang="en-US" dirty="0">
                <a:latin typeface="Arial" charset="0"/>
                <a:ea typeface="MS PGothic" charset="0"/>
                <a:cs typeface="Arial" charset="0"/>
              </a:rPr>
              <a:t>Serotonin</a:t>
            </a:r>
          </a:p>
        </p:txBody>
      </p:sp>
      <p:sp>
        <p:nvSpPr>
          <p:cNvPr id="19459" name="Content Placeholder 2"/>
          <p:cNvSpPr>
            <a:spLocks noGrp="1"/>
          </p:cNvSpPr>
          <p:nvPr>
            <p:ph sz="quarter" idx="4294967295"/>
          </p:nvPr>
        </p:nvSpPr>
        <p:spPr>
          <a:xfrm>
            <a:off x="274638" y="2168538"/>
            <a:ext cx="8594725" cy="4067162"/>
          </a:xfrm>
          <a:prstGeom prst="rect">
            <a:avLst/>
          </a:prstGeom>
        </p:spPr>
        <p:txBody>
          <a:bodyPr/>
          <a:lstStyle/>
          <a:p>
            <a:pPr indent="-173736" eaLnBrk="1" fontAlgn="auto" hangingPunct="1">
              <a:lnSpc>
                <a:spcPct val="150000"/>
              </a:lnSpc>
              <a:spcAft>
                <a:spcPts val="0"/>
              </a:spcAft>
              <a:buFont typeface="Arial" panose="020B0604020202020204" pitchFamily="34" charset="0"/>
              <a:buChar char="•"/>
              <a:defRPr/>
            </a:pPr>
            <a:r>
              <a:rPr lang="en-US" sz="3200" dirty="0">
                <a:latin typeface="Arial" charset="0"/>
                <a:ea typeface="+mn-ea"/>
                <a:cs typeface="Arial" charset="0"/>
              </a:rPr>
              <a:t>Second generation antipsychotics</a:t>
            </a:r>
          </a:p>
          <a:p>
            <a:pPr lvl="1" indent="-173736" eaLnBrk="1" fontAlgn="auto" hangingPunct="1">
              <a:lnSpc>
                <a:spcPct val="150000"/>
              </a:lnSpc>
              <a:spcAft>
                <a:spcPts val="0"/>
              </a:spcAft>
              <a:buFont typeface="Arial" panose="020B0604020202020204" pitchFamily="34" charset="0"/>
              <a:buChar char="•"/>
              <a:defRPr/>
            </a:pPr>
            <a:r>
              <a:rPr lang="en-US" sz="3200" dirty="0">
                <a:latin typeface="Arial" charset="0"/>
                <a:ea typeface="+mn-ea"/>
                <a:cs typeface="Arial" charset="0"/>
              </a:rPr>
              <a:t>DA antagonist </a:t>
            </a:r>
          </a:p>
          <a:p>
            <a:pPr lvl="1" indent="-173736" eaLnBrk="1" fontAlgn="auto" hangingPunct="1">
              <a:lnSpc>
                <a:spcPct val="150000"/>
              </a:lnSpc>
              <a:spcAft>
                <a:spcPts val="0"/>
              </a:spcAft>
              <a:buFont typeface="Arial" panose="020B0604020202020204" pitchFamily="34" charset="0"/>
              <a:buChar char="•"/>
              <a:defRPr/>
            </a:pPr>
            <a:r>
              <a:rPr lang="en-US" sz="3200" dirty="0">
                <a:latin typeface="Arial" charset="0"/>
                <a:ea typeface="+mn-ea"/>
                <a:cs typeface="Arial" charset="0"/>
              </a:rPr>
              <a:t>5HT</a:t>
            </a:r>
            <a:r>
              <a:rPr lang="en-US" sz="3200" baseline="-25000" dirty="0">
                <a:latin typeface="Arial" charset="0"/>
                <a:ea typeface="+mn-ea"/>
                <a:cs typeface="Arial" charset="0"/>
              </a:rPr>
              <a:t>2a</a:t>
            </a:r>
            <a:r>
              <a:rPr lang="en-US" sz="3200" dirty="0">
                <a:latin typeface="Arial" charset="0"/>
                <a:ea typeface="+mn-ea"/>
                <a:cs typeface="Arial" charset="0"/>
              </a:rPr>
              <a:t> antagonist</a:t>
            </a:r>
          </a:p>
        </p:txBody>
      </p:sp>
    </p:spTree>
    <p:extLst>
      <p:ext uri="{BB962C8B-B14F-4D97-AF65-F5344CB8AC3E}">
        <p14:creationId xmlns:p14="http://schemas.microsoft.com/office/powerpoint/2010/main" val="1054708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276225" y="228600"/>
            <a:ext cx="8591550" cy="1066800"/>
          </a:xfrm>
        </p:spPr>
        <p:txBody>
          <a:bodyPr/>
          <a:lstStyle/>
          <a:p>
            <a:pPr eaLnBrk="1" hangingPunct="1"/>
            <a:r>
              <a:rPr lang="en-US" sz="4800" dirty="0">
                <a:solidFill>
                  <a:srgbClr val="A50021"/>
                </a:solidFill>
                <a:latin typeface="Candara" charset="0"/>
                <a:ea typeface="MS PGothic" charset="0"/>
              </a:rPr>
              <a:t>Lithium: Expected Side Effects</a:t>
            </a:r>
          </a:p>
        </p:txBody>
      </p:sp>
      <p:sp>
        <p:nvSpPr>
          <p:cNvPr id="27651" name="Rectangle 3"/>
          <p:cNvSpPr>
            <a:spLocks noGrp="1" noChangeArrowheads="1"/>
          </p:cNvSpPr>
          <p:nvPr>
            <p:ph idx="4294967295"/>
          </p:nvPr>
        </p:nvSpPr>
        <p:spPr>
          <a:xfrm>
            <a:off x="1657350" y="2311399"/>
            <a:ext cx="5815013" cy="4068763"/>
          </a:xfrm>
        </p:spPr>
        <p:txBody>
          <a:bodyPr/>
          <a:lstStyle/>
          <a:p>
            <a:pPr eaLnBrk="1" hangingPunct="1">
              <a:buFont typeface="Arial" panose="020B0604020202020204" pitchFamily="34" charset="0"/>
              <a:buChar char="•"/>
              <a:defRPr/>
            </a:pPr>
            <a:r>
              <a:rPr lang="en-US" sz="2400" dirty="0"/>
              <a:t>Blood level:  &lt;0.4 to 1.0 mEq/L</a:t>
            </a:r>
          </a:p>
          <a:p>
            <a:pPr eaLnBrk="1" hangingPunct="1">
              <a:buFont typeface="Arial" panose="020B0604020202020204" pitchFamily="34" charset="0"/>
              <a:buChar char="•"/>
              <a:defRPr/>
            </a:pPr>
            <a:r>
              <a:rPr lang="en-US" sz="2400" dirty="0"/>
              <a:t>Signs</a:t>
            </a:r>
          </a:p>
          <a:p>
            <a:pPr lvl="1" eaLnBrk="1" hangingPunct="1">
              <a:buFont typeface="Arial" panose="020B0604020202020204" pitchFamily="34" charset="0"/>
              <a:buChar char="•"/>
              <a:defRPr/>
            </a:pPr>
            <a:r>
              <a:rPr lang="en-US" sz="2400" dirty="0"/>
              <a:t>Fine hand tremor</a:t>
            </a:r>
          </a:p>
          <a:p>
            <a:pPr lvl="1" eaLnBrk="1" hangingPunct="1">
              <a:buFont typeface="Arial" panose="020B0604020202020204" pitchFamily="34" charset="0"/>
              <a:buChar char="•"/>
              <a:defRPr/>
            </a:pPr>
            <a:r>
              <a:rPr lang="en-US" sz="2400" dirty="0"/>
              <a:t>Polyuria</a:t>
            </a:r>
          </a:p>
          <a:p>
            <a:pPr lvl="1" eaLnBrk="1" hangingPunct="1">
              <a:buFont typeface="Arial" panose="020B0604020202020204" pitchFamily="34" charset="0"/>
              <a:buChar char="•"/>
              <a:defRPr/>
            </a:pPr>
            <a:r>
              <a:rPr lang="en-US" sz="2400" dirty="0"/>
              <a:t>Mild thirst</a:t>
            </a:r>
          </a:p>
          <a:p>
            <a:pPr lvl="1" eaLnBrk="1" hangingPunct="1">
              <a:buFont typeface="Arial" panose="020B0604020202020204" pitchFamily="34" charset="0"/>
              <a:buChar char="•"/>
              <a:defRPr/>
            </a:pPr>
            <a:r>
              <a:rPr lang="en-US" sz="2400" dirty="0"/>
              <a:t>Mild nausea</a:t>
            </a:r>
          </a:p>
          <a:p>
            <a:pPr lvl="1" eaLnBrk="1" hangingPunct="1">
              <a:buFont typeface="Arial" panose="020B0604020202020204" pitchFamily="34" charset="0"/>
              <a:buChar char="•"/>
              <a:defRPr/>
            </a:pPr>
            <a:r>
              <a:rPr lang="en-US" sz="2400" dirty="0"/>
              <a:t>General discomfort</a:t>
            </a:r>
          </a:p>
          <a:p>
            <a:pPr lvl="1" eaLnBrk="1" hangingPunct="1">
              <a:buFont typeface="Arial" panose="020B0604020202020204" pitchFamily="34" charset="0"/>
              <a:buChar char="•"/>
              <a:defRPr/>
            </a:pPr>
            <a:r>
              <a:rPr lang="en-US" sz="2400" dirty="0"/>
              <a:t>Weight gain</a:t>
            </a:r>
          </a:p>
        </p:txBody>
      </p:sp>
      <p:sp>
        <p:nvSpPr>
          <p:cNvPr id="82947"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CE2582A-1B23-1E4C-94E4-AF4564B91F72}" type="slidenum">
              <a:rPr lang="en-US" sz="1600"/>
              <a:pPr/>
              <a:t>90</a:t>
            </a:fld>
            <a:endParaRPr lang="en-US" sz="1600" dirty="0"/>
          </a:p>
        </p:txBody>
      </p:sp>
    </p:spTree>
    <p:extLst>
      <p:ext uri="{BB962C8B-B14F-4D97-AF65-F5344CB8AC3E}">
        <p14:creationId xmlns:p14="http://schemas.microsoft.com/office/powerpoint/2010/main" val="1668680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Lithium: Expected Side Effects</a:t>
            </a:r>
          </a:p>
        </p:txBody>
      </p:sp>
      <p:sp>
        <p:nvSpPr>
          <p:cNvPr id="27651" name="Rectangle 3"/>
          <p:cNvSpPr>
            <a:spLocks noGrp="1" noChangeArrowheads="1"/>
          </p:cNvSpPr>
          <p:nvPr>
            <p:ph idx="4294967295"/>
          </p:nvPr>
        </p:nvSpPr>
        <p:spPr>
          <a:xfrm>
            <a:off x="1657350" y="2082800"/>
            <a:ext cx="5815013" cy="3829050"/>
          </a:xfrm>
        </p:spPr>
        <p:txBody>
          <a:bodyPr/>
          <a:lstStyle/>
          <a:p>
            <a:pPr eaLnBrk="1" hangingPunct="1">
              <a:buFont typeface="Arial" panose="020B0604020202020204" pitchFamily="34" charset="0"/>
              <a:buChar char="•"/>
              <a:defRPr/>
            </a:pPr>
            <a:r>
              <a:rPr lang="en-US" sz="2400" dirty="0"/>
              <a:t>Blood level:  &lt;0.4 to 1.0 mEq/L</a:t>
            </a:r>
          </a:p>
          <a:p>
            <a:pPr eaLnBrk="1" hangingPunct="1">
              <a:buFont typeface="Arial" panose="020B0604020202020204" pitchFamily="34" charset="0"/>
              <a:buChar char="•"/>
              <a:defRPr/>
            </a:pPr>
            <a:r>
              <a:rPr lang="en-US" sz="2400" dirty="0"/>
              <a:t>Signs</a:t>
            </a:r>
          </a:p>
          <a:p>
            <a:pPr lvl="1" eaLnBrk="1" hangingPunct="1">
              <a:buFont typeface="Arial" panose="020B0604020202020204" pitchFamily="34" charset="0"/>
              <a:buChar char="•"/>
              <a:defRPr/>
            </a:pPr>
            <a:r>
              <a:rPr lang="en-US" sz="2400" dirty="0"/>
              <a:t>Fine hand tremor</a:t>
            </a:r>
          </a:p>
          <a:p>
            <a:pPr lvl="1" eaLnBrk="1" hangingPunct="1">
              <a:buFont typeface="Arial" panose="020B0604020202020204" pitchFamily="34" charset="0"/>
              <a:buChar char="•"/>
              <a:defRPr/>
            </a:pPr>
            <a:r>
              <a:rPr lang="en-US" sz="2400" dirty="0"/>
              <a:t>Polyuria</a:t>
            </a:r>
          </a:p>
          <a:p>
            <a:pPr lvl="1" eaLnBrk="1" hangingPunct="1">
              <a:buFont typeface="Arial" panose="020B0604020202020204" pitchFamily="34" charset="0"/>
              <a:buChar char="•"/>
              <a:defRPr/>
            </a:pPr>
            <a:r>
              <a:rPr lang="en-US" sz="2400" dirty="0"/>
              <a:t>Mild thirst</a:t>
            </a:r>
          </a:p>
          <a:p>
            <a:pPr lvl="1" eaLnBrk="1" hangingPunct="1">
              <a:buFont typeface="Arial" panose="020B0604020202020204" pitchFamily="34" charset="0"/>
              <a:buChar char="•"/>
              <a:defRPr/>
            </a:pPr>
            <a:r>
              <a:rPr lang="en-US" sz="2400" dirty="0"/>
              <a:t>Mild nausea</a:t>
            </a:r>
          </a:p>
          <a:p>
            <a:pPr lvl="1" eaLnBrk="1" hangingPunct="1">
              <a:buFont typeface="Arial" panose="020B0604020202020204" pitchFamily="34" charset="0"/>
              <a:buChar char="•"/>
              <a:defRPr/>
            </a:pPr>
            <a:r>
              <a:rPr lang="en-US" sz="2400" dirty="0"/>
              <a:t>General discomfort</a:t>
            </a:r>
          </a:p>
          <a:p>
            <a:pPr lvl="1" eaLnBrk="1" hangingPunct="1">
              <a:buFont typeface="Arial" panose="020B0604020202020204" pitchFamily="34" charset="0"/>
              <a:buChar char="•"/>
              <a:defRPr/>
            </a:pPr>
            <a:r>
              <a:rPr lang="en-US" sz="2400" dirty="0"/>
              <a:t>Weight gain</a:t>
            </a:r>
          </a:p>
        </p:txBody>
      </p:sp>
      <p:sp>
        <p:nvSpPr>
          <p:cNvPr id="84995"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720AD41-8FB2-F842-8953-1745F19D48F2}" type="slidenum">
              <a:rPr lang="en-US" sz="1600"/>
              <a:pPr/>
              <a:t>91</a:t>
            </a:fld>
            <a:endParaRPr lang="en-US" sz="1600" dirty="0"/>
          </a:p>
        </p:txBody>
      </p:sp>
    </p:spTree>
    <p:extLst>
      <p:ext uri="{BB962C8B-B14F-4D97-AF65-F5344CB8AC3E}">
        <p14:creationId xmlns:p14="http://schemas.microsoft.com/office/powerpoint/2010/main" val="39074528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Lithium: Early Signs of Toxicity</a:t>
            </a:r>
          </a:p>
        </p:txBody>
      </p:sp>
      <p:sp>
        <p:nvSpPr>
          <p:cNvPr id="28675" name="Rectangle 3"/>
          <p:cNvSpPr>
            <a:spLocks noGrp="1" noChangeArrowheads="1"/>
          </p:cNvSpPr>
          <p:nvPr>
            <p:ph idx="4294967295"/>
          </p:nvPr>
        </p:nvSpPr>
        <p:spPr>
          <a:xfrm>
            <a:off x="1727200" y="2108200"/>
            <a:ext cx="5664200" cy="4470400"/>
          </a:xfrm>
        </p:spPr>
        <p:txBody>
          <a:bodyPr>
            <a:normAutofit/>
          </a:bodyPr>
          <a:lstStyle/>
          <a:p>
            <a:pPr eaLnBrk="1" hangingPunct="1">
              <a:lnSpc>
                <a:spcPct val="90000"/>
              </a:lnSpc>
              <a:spcAft>
                <a:spcPct val="20000"/>
              </a:spcAft>
              <a:buFont typeface="Arial" panose="020B0604020202020204" pitchFamily="34" charset="0"/>
              <a:buChar char="•"/>
              <a:defRPr/>
            </a:pPr>
            <a:r>
              <a:rPr lang="en-US" sz="2800" dirty="0"/>
              <a:t>Blood level: 1.5 mEq/L</a:t>
            </a:r>
          </a:p>
          <a:p>
            <a:pPr eaLnBrk="1" hangingPunct="1">
              <a:lnSpc>
                <a:spcPct val="90000"/>
              </a:lnSpc>
              <a:spcAft>
                <a:spcPct val="20000"/>
              </a:spcAft>
              <a:buFont typeface="Arial" panose="020B0604020202020204" pitchFamily="34" charset="0"/>
              <a:buChar char="•"/>
              <a:defRPr/>
            </a:pPr>
            <a:r>
              <a:rPr lang="en-US" sz="2800" dirty="0"/>
              <a:t>Signs</a:t>
            </a:r>
          </a:p>
          <a:p>
            <a:pPr lvl="1" eaLnBrk="1" hangingPunct="1">
              <a:lnSpc>
                <a:spcPct val="90000"/>
              </a:lnSpc>
              <a:spcAft>
                <a:spcPct val="20000"/>
              </a:spcAft>
              <a:buFont typeface="Arial" panose="020B0604020202020204" pitchFamily="34" charset="0"/>
              <a:buChar char="•"/>
              <a:defRPr/>
            </a:pPr>
            <a:r>
              <a:rPr lang="en-US" sz="2400" dirty="0"/>
              <a:t>Nausea</a:t>
            </a:r>
          </a:p>
          <a:p>
            <a:pPr lvl="1" eaLnBrk="1" hangingPunct="1">
              <a:lnSpc>
                <a:spcPct val="90000"/>
              </a:lnSpc>
              <a:spcAft>
                <a:spcPct val="20000"/>
              </a:spcAft>
              <a:buFont typeface="Arial" panose="020B0604020202020204" pitchFamily="34" charset="0"/>
              <a:buChar char="•"/>
              <a:defRPr/>
            </a:pPr>
            <a:r>
              <a:rPr lang="en-US" sz="2400" dirty="0"/>
              <a:t>Vomiting</a:t>
            </a:r>
          </a:p>
          <a:p>
            <a:pPr lvl="1" eaLnBrk="1" hangingPunct="1">
              <a:lnSpc>
                <a:spcPct val="90000"/>
              </a:lnSpc>
              <a:spcAft>
                <a:spcPct val="20000"/>
              </a:spcAft>
              <a:buFont typeface="Arial" panose="020B0604020202020204" pitchFamily="34" charset="0"/>
              <a:buChar char="•"/>
              <a:defRPr/>
            </a:pPr>
            <a:r>
              <a:rPr lang="en-US" sz="2400" dirty="0"/>
              <a:t>Diarrhea</a:t>
            </a:r>
          </a:p>
          <a:p>
            <a:pPr lvl="1" eaLnBrk="1" hangingPunct="1">
              <a:lnSpc>
                <a:spcPct val="90000"/>
              </a:lnSpc>
              <a:spcAft>
                <a:spcPct val="20000"/>
              </a:spcAft>
              <a:buFont typeface="Arial" panose="020B0604020202020204" pitchFamily="34" charset="0"/>
              <a:buChar char="•"/>
              <a:defRPr/>
            </a:pPr>
            <a:r>
              <a:rPr lang="en-US" sz="2400" dirty="0"/>
              <a:t>Thirst</a:t>
            </a:r>
          </a:p>
          <a:p>
            <a:pPr lvl="1" eaLnBrk="1" hangingPunct="1">
              <a:lnSpc>
                <a:spcPct val="90000"/>
              </a:lnSpc>
              <a:spcAft>
                <a:spcPct val="20000"/>
              </a:spcAft>
              <a:buFont typeface="Arial" panose="020B0604020202020204" pitchFamily="34" charset="0"/>
              <a:buChar char="•"/>
              <a:defRPr/>
            </a:pPr>
            <a:r>
              <a:rPr lang="en-US" sz="2400" dirty="0"/>
              <a:t>Polyuria</a:t>
            </a:r>
          </a:p>
          <a:p>
            <a:pPr lvl="1" eaLnBrk="1" hangingPunct="1">
              <a:lnSpc>
                <a:spcPct val="90000"/>
              </a:lnSpc>
              <a:spcAft>
                <a:spcPct val="20000"/>
              </a:spcAft>
              <a:buFont typeface="Arial" panose="020B0604020202020204" pitchFamily="34" charset="0"/>
              <a:buChar char="•"/>
              <a:defRPr/>
            </a:pPr>
            <a:r>
              <a:rPr lang="en-US" sz="2400" dirty="0"/>
              <a:t>Slurred speech</a:t>
            </a:r>
          </a:p>
          <a:p>
            <a:pPr lvl="1" eaLnBrk="1" hangingPunct="1">
              <a:lnSpc>
                <a:spcPct val="90000"/>
              </a:lnSpc>
              <a:spcAft>
                <a:spcPct val="20000"/>
              </a:spcAft>
              <a:buFont typeface="Arial" panose="020B0604020202020204" pitchFamily="34" charset="0"/>
              <a:buChar char="•"/>
              <a:defRPr/>
            </a:pPr>
            <a:r>
              <a:rPr lang="en-US" sz="2400" dirty="0"/>
              <a:t>Muscle weakness</a:t>
            </a:r>
          </a:p>
        </p:txBody>
      </p:sp>
      <p:sp>
        <p:nvSpPr>
          <p:cNvPr id="87043"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CEBB0F7-6479-734B-B75C-6411517BFA18}" type="slidenum">
              <a:rPr lang="en-US" sz="1600"/>
              <a:pPr/>
              <a:t>92</a:t>
            </a:fld>
            <a:endParaRPr lang="en-US" sz="1600" dirty="0"/>
          </a:p>
        </p:txBody>
      </p:sp>
    </p:spTree>
    <p:extLst>
      <p:ext uri="{BB962C8B-B14F-4D97-AF65-F5344CB8AC3E}">
        <p14:creationId xmlns:p14="http://schemas.microsoft.com/office/powerpoint/2010/main" val="3909688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303213"/>
            <a:ext cx="9144000" cy="1143000"/>
          </a:xfrm>
        </p:spPr>
        <p:txBody>
          <a:bodyPr/>
          <a:lstStyle/>
          <a:p>
            <a:pPr eaLnBrk="1" hangingPunct="1"/>
            <a:r>
              <a:rPr lang="en-US" dirty="0">
                <a:solidFill>
                  <a:srgbClr val="A50021"/>
                </a:solidFill>
                <a:latin typeface="Candara" charset="0"/>
                <a:ea typeface="MS PGothic" charset="0"/>
              </a:rPr>
              <a:t>Lithium: Advanced Signs of Toxicity</a:t>
            </a:r>
          </a:p>
        </p:txBody>
      </p:sp>
      <p:sp>
        <p:nvSpPr>
          <p:cNvPr id="29699" name="Rectangle 3"/>
          <p:cNvSpPr>
            <a:spLocks noGrp="1" noChangeArrowheads="1"/>
          </p:cNvSpPr>
          <p:nvPr>
            <p:ph idx="4294967295"/>
          </p:nvPr>
        </p:nvSpPr>
        <p:spPr>
          <a:xfrm>
            <a:off x="1271588" y="2311400"/>
            <a:ext cx="6557962" cy="4068763"/>
          </a:xfrm>
        </p:spPr>
        <p:txBody>
          <a:bodyPr>
            <a:normAutofit/>
          </a:bodyPr>
          <a:lstStyle/>
          <a:p>
            <a:pPr eaLnBrk="1" hangingPunct="1">
              <a:buFont typeface="Arial" panose="020B0604020202020204" pitchFamily="34" charset="0"/>
              <a:buChar char="•"/>
              <a:defRPr/>
            </a:pPr>
            <a:r>
              <a:rPr lang="en-US" sz="2800" dirty="0"/>
              <a:t>Blood level: 1.5 to 2.0 mEq/L</a:t>
            </a:r>
          </a:p>
          <a:p>
            <a:pPr eaLnBrk="1" hangingPunct="1">
              <a:buFont typeface="Arial" panose="020B0604020202020204" pitchFamily="34" charset="0"/>
              <a:buChar char="•"/>
              <a:defRPr/>
            </a:pPr>
            <a:r>
              <a:rPr lang="en-US" sz="2800" dirty="0"/>
              <a:t>Signs</a:t>
            </a:r>
          </a:p>
          <a:p>
            <a:pPr lvl="1" eaLnBrk="1" hangingPunct="1">
              <a:buFont typeface="Arial" panose="020B0604020202020204" pitchFamily="34" charset="0"/>
              <a:buChar char="•"/>
              <a:defRPr/>
            </a:pPr>
            <a:r>
              <a:rPr lang="en-US" sz="2800" dirty="0"/>
              <a:t>Coarse hand tremor</a:t>
            </a:r>
          </a:p>
          <a:p>
            <a:pPr lvl="1" eaLnBrk="1" hangingPunct="1">
              <a:buFont typeface="Arial" panose="020B0604020202020204" pitchFamily="34" charset="0"/>
              <a:buChar char="•"/>
              <a:defRPr/>
            </a:pPr>
            <a:r>
              <a:rPr lang="en-US" sz="2800" dirty="0"/>
              <a:t>Persistent gastrointestinal upset</a:t>
            </a:r>
          </a:p>
          <a:p>
            <a:pPr lvl="1" eaLnBrk="1" hangingPunct="1">
              <a:buFont typeface="Arial" panose="020B0604020202020204" pitchFamily="34" charset="0"/>
              <a:buChar char="•"/>
              <a:defRPr/>
            </a:pPr>
            <a:r>
              <a:rPr lang="en-US" sz="2800" dirty="0"/>
              <a:t>Mental confusion</a:t>
            </a:r>
          </a:p>
          <a:p>
            <a:pPr lvl="1" eaLnBrk="1" hangingPunct="1">
              <a:buFont typeface="Arial" panose="020B0604020202020204" pitchFamily="34" charset="0"/>
              <a:buChar char="•"/>
              <a:defRPr/>
            </a:pPr>
            <a:r>
              <a:rPr lang="en-US" sz="2800" dirty="0"/>
              <a:t>Muscle hyperirritability</a:t>
            </a:r>
          </a:p>
          <a:p>
            <a:pPr lvl="1" eaLnBrk="1" hangingPunct="1">
              <a:buFont typeface="Arial" panose="020B0604020202020204" pitchFamily="34" charset="0"/>
              <a:buChar char="•"/>
              <a:defRPr/>
            </a:pPr>
            <a:r>
              <a:rPr lang="en-US" sz="2800" dirty="0"/>
              <a:t>Incoordination</a:t>
            </a:r>
          </a:p>
        </p:txBody>
      </p:sp>
      <p:sp>
        <p:nvSpPr>
          <p:cNvPr id="89091"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D513AC3-1021-0D4F-A402-7115BABEA810}" type="slidenum">
              <a:rPr lang="en-US" sz="1600"/>
              <a:pPr/>
              <a:t>93</a:t>
            </a:fld>
            <a:endParaRPr lang="en-US" sz="1600" dirty="0"/>
          </a:p>
        </p:txBody>
      </p:sp>
    </p:spTree>
    <p:extLst>
      <p:ext uri="{BB962C8B-B14F-4D97-AF65-F5344CB8AC3E}">
        <p14:creationId xmlns:p14="http://schemas.microsoft.com/office/powerpoint/2010/main" val="28250121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188913"/>
            <a:ext cx="8229600" cy="1143000"/>
          </a:xfrm>
        </p:spPr>
        <p:txBody>
          <a:bodyPr/>
          <a:lstStyle/>
          <a:p>
            <a:pPr eaLnBrk="1" hangingPunct="1"/>
            <a:r>
              <a:rPr lang="en-US" dirty="0">
                <a:solidFill>
                  <a:srgbClr val="A50021"/>
                </a:solidFill>
                <a:latin typeface="Candara" charset="0"/>
                <a:ea typeface="MS PGothic" charset="0"/>
              </a:rPr>
              <a:t>Lithium: Severe Toxicity - </a:t>
            </a:r>
            <a:r>
              <a:rPr lang="en-US" sz="3200" i="1" dirty="0">
                <a:solidFill>
                  <a:srgbClr val="A50021"/>
                </a:solidFill>
                <a:latin typeface="Candara" charset="0"/>
                <a:ea typeface="MS PGothic" charset="0"/>
              </a:rPr>
              <a:t>Continued</a:t>
            </a:r>
          </a:p>
        </p:txBody>
      </p:sp>
      <p:sp>
        <p:nvSpPr>
          <p:cNvPr id="33795" name="Rectangle 3"/>
          <p:cNvSpPr>
            <a:spLocks noGrp="1" noChangeArrowheads="1"/>
          </p:cNvSpPr>
          <p:nvPr>
            <p:ph idx="4294967295"/>
          </p:nvPr>
        </p:nvSpPr>
        <p:spPr>
          <a:xfrm>
            <a:off x="1828800" y="2057400"/>
            <a:ext cx="5486400" cy="4757738"/>
          </a:xfrm>
        </p:spPr>
        <p:txBody>
          <a:bodyPr>
            <a:normAutofit lnSpcReduction="10000"/>
          </a:bodyPr>
          <a:lstStyle/>
          <a:p>
            <a:pPr marL="365760" indent="-283464" eaLnBrk="1" fontAlgn="auto" hangingPunct="1">
              <a:lnSpc>
                <a:spcPct val="90000"/>
              </a:lnSpc>
              <a:spcBef>
                <a:spcPct val="15000"/>
              </a:spcBef>
              <a:spcAft>
                <a:spcPct val="15000"/>
              </a:spcAft>
              <a:buFont typeface="Wingdings 2"/>
              <a:buChar char=""/>
              <a:defRPr/>
            </a:pPr>
            <a:r>
              <a:rPr lang="en-US" sz="2800" dirty="0"/>
              <a:t>Blood level: &gt;2.5 mEq/L</a:t>
            </a:r>
          </a:p>
          <a:p>
            <a:pPr marL="365760" indent="-283464" eaLnBrk="1" fontAlgn="auto" hangingPunct="1">
              <a:lnSpc>
                <a:spcPct val="90000"/>
              </a:lnSpc>
              <a:spcBef>
                <a:spcPct val="15000"/>
              </a:spcBef>
              <a:spcAft>
                <a:spcPct val="15000"/>
              </a:spcAft>
              <a:buFont typeface="Wingdings 2"/>
              <a:buChar char=""/>
              <a:defRPr/>
            </a:pPr>
            <a:r>
              <a:rPr lang="en-US" sz="2800" dirty="0"/>
              <a:t>Signs</a:t>
            </a:r>
          </a:p>
          <a:p>
            <a:pPr marL="640080" lvl="1" indent="-237744" eaLnBrk="1" fontAlgn="auto" hangingPunct="1">
              <a:lnSpc>
                <a:spcPct val="90000"/>
              </a:lnSpc>
              <a:spcBef>
                <a:spcPct val="15000"/>
              </a:spcBef>
              <a:spcAft>
                <a:spcPct val="15000"/>
              </a:spcAft>
              <a:buFont typeface="Verdana"/>
              <a:buChar char="◦"/>
              <a:defRPr/>
            </a:pPr>
            <a:r>
              <a:rPr lang="en-US" sz="2400" dirty="0"/>
              <a:t>Confusion</a:t>
            </a:r>
          </a:p>
          <a:p>
            <a:pPr marL="640080" lvl="1" indent="-237744" eaLnBrk="1" fontAlgn="auto" hangingPunct="1">
              <a:lnSpc>
                <a:spcPct val="90000"/>
              </a:lnSpc>
              <a:spcBef>
                <a:spcPct val="15000"/>
              </a:spcBef>
              <a:spcAft>
                <a:spcPct val="15000"/>
              </a:spcAft>
              <a:buFont typeface="Verdana"/>
              <a:buChar char="◦"/>
              <a:defRPr/>
            </a:pPr>
            <a:r>
              <a:rPr lang="en-US" sz="2400" dirty="0"/>
              <a:t>Incontinence of urine or feces</a:t>
            </a:r>
          </a:p>
          <a:p>
            <a:pPr marL="640080" lvl="1" indent="-237744" eaLnBrk="1" fontAlgn="auto" hangingPunct="1">
              <a:lnSpc>
                <a:spcPct val="90000"/>
              </a:lnSpc>
              <a:spcBef>
                <a:spcPct val="15000"/>
              </a:spcBef>
              <a:spcAft>
                <a:spcPct val="15000"/>
              </a:spcAft>
              <a:buFont typeface="Verdana"/>
              <a:buChar char="◦"/>
              <a:defRPr/>
            </a:pPr>
            <a:r>
              <a:rPr lang="en-US" sz="2400" dirty="0"/>
              <a:t>Coma</a:t>
            </a:r>
          </a:p>
          <a:p>
            <a:pPr marL="640080" lvl="1" indent="-237744" eaLnBrk="1" fontAlgn="auto" hangingPunct="1">
              <a:lnSpc>
                <a:spcPct val="90000"/>
              </a:lnSpc>
              <a:spcBef>
                <a:spcPct val="15000"/>
              </a:spcBef>
              <a:spcAft>
                <a:spcPct val="15000"/>
              </a:spcAft>
              <a:buFont typeface="Verdana"/>
              <a:buChar char="◦"/>
              <a:defRPr/>
            </a:pPr>
            <a:r>
              <a:rPr lang="en-US" sz="2400" dirty="0"/>
              <a:t>Cardiac arrhythmias</a:t>
            </a:r>
          </a:p>
          <a:p>
            <a:pPr marL="640080" lvl="1" indent="-237744" eaLnBrk="1" fontAlgn="auto" hangingPunct="1">
              <a:lnSpc>
                <a:spcPct val="90000"/>
              </a:lnSpc>
              <a:spcBef>
                <a:spcPct val="15000"/>
              </a:spcBef>
              <a:spcAft>
                <a:spcPct val="15000"/>
              </a:spcAft>
              <a:buFont typeface="Verdana"/>
              <a:buChar char="◦"/>
              <a:defRPr/>
            </a:pPr>
            <a:r>
              <a:rPr lang="en-US" sz="2400" dirty="0"/>
              <a:t>Peripheral circulatory collapse</a:t>
            </a:r>
          </a:p>
          <a:p>
            <a:pPr marL="640080" lvl="1" indent="-237744" eaLnBrk="1" fontAlgn="auto" hangingPunct="1">
              <a:lnSpc>
                <a:spcPct val="90000"/>
              </a:lnSpc>
              <a:spcBef>
                <a:spcPct val="15000"/>
              </a:spcBef>
              <a:spcAft>
                <a:spcPct val="15000"/>
              </a:spcAft>
              <a:buFont typeface="Verdana"/>
              <a:buChar char="◦"/>
              <a:defRPr/>
            </a:pPr>
            <a:r>
              <a:rPr lang="en-US" sz="2400" dirty="0"/>
              <a:t>Abdominal pain</a:t>
            </a:r>
          </a:p>
          <a:p>
            <a:pPr marL="640080" lvl="1" indent="-237744" eaLnBrk="1" fontAlgn="auto" hangingPunct="1">
              <a:lnSpc>
                <a:spcPct val="90000"/>
              </a:lnSpc>
              <a:spcBef>
                <a:spcPct val="15000"/>
              </a:spcBef>
              <a:spcAft>
                <a:spcPct val="15000"/>
              </a:spcAft>
              <a:buFont typeface="Verdana"/>
              <a:buChar char="◦"/>
              <a:defRPr/>
            </a:pPr>
            <a:r>
              <a:rPr lang="en-US" sz="2400" dirty="0"/>
              <a:t>Proteinuria</a:t>
            </a:r>
          </a:p>
          <a:p>
            <a:pPr marL="640080" lvl="1" indent="-237744" eaLnBrk="1" fontAlgn="auto" hangingPunct="1">
              <a:lnSpc>
                <a:spcPct val="90000"/>
              </a:lnSpc>
              <a:spcBef>
                <a:spcPct val="15000"/>
              </a:spcBef>
              <a:spcAft>
                <a:spcPct val="15000"/>
              </a:spcAft>
              <a:buFont typeface="Verdana"/>
              <a:buChar char="◦"/>
              <a:defRPr/>
            </a:pPr>
            <a:r>
              <a:rPr lang="en-US" sz="2400" dirty="0"/>
              <a:t>Oliguria</a:t>
            </a:r>
          </a:p>
          <a:p>
            <a:pPr marL="640080" lvl="1" indent="-237744" eaLnBrk="1" fontAlgn="auto" hangingPunct="1">
              <a:lnSpc>
                <a:spcPct val="90000"/>
              </a:lnSpc>
              <a:spcBef>
                <a:spcPct val="15000"/>
              </a:spcBef>
              <a:spcAft>
                <a:spcPct val="15000"/>
              </a:spcAft>
              <a:buFont typeface="Verdana"/>
              <a:buChar char="◦"/>
              <a:defRPr/>
            </a:pPr>
            <a:r>
              <a:rPr lang="en-US" sz="2400" dirty="0"/>
              <a:t>Death</a:t>
            </a:r>
          </a:p>
        </p:txBody>
      </p:sp>
      <p:sp>
        <p:nvSpPr>
          <p:cNvPr id="93187"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BAE5D27-6E6A-1145-A940-08602B398D29}" type="slidenum">
              <a:rPr lang="en-US" sz="1600"/>
              <a:pPr/>
              <a:t>94</a:t>
            </a:fld>
            <a:endParaRPr lang="en-US" sz="1600" dirty="0"/>
          </a:p>
        </p:txBody>
      </p:sp>
    </p:spTree>
    <p:extLst>
      <p:ext uri="{BB962C8B-B14F-4D97-AF65-F5344CB8AC3E}">
        <p14:creationId xmlns:p14="http://schemas.microsoft.com/office/powerpoint/2010/main" val="15863899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276225" y="228600"/>
            <a:ext cx="8591550" cy="1066800"/>
          </a:xfrm>
        </p:spPr>
        <p:txBody>
          <a:bodyPr/>
          <a:lstStyle/>
          <a:p>
            <a:pPr eaLnBrk="1" hangingPunct="1"/>
            <a:r>
              <a:rPr lang="en-US" dirty="0">
                <a:solidFill>
                  <a:srgbClr val="A50021"/>
                </a:solidFill>
                <a:latin typeface="Candara" charset="0"/>
                <a:ea typeface="MS PGothic" charset="0"/>
              </a:rPr>
              <a:t>Lithium: Major Long-Term Risks</a:t>
            </a:r>
          </a:p>
        </p:txBody>
      </p:sp>
      <p:sp>
        <p:nvSpPr>
          <p:cNvPr id="32771" name="Rectangle 3"/>
          <p:cNvSpPr>
            <a:spLocks noGrp="1" noChangeArrowheads="1"/>
          </p:cNvSpPr>
          <p:nvPr>
            <p:ph idx="4294967295"/>
          </p:nvPr>
        </p:nvSpPr>
        <p:spPr>
          <a:xfrm>
            <a:off x="1157288" y="2362200"/>
            <a:ext cx="6815137" cy="3535363"/>
          </a:xfrm>
        </p:spPr>
        <p:txBody>
          <a:bodyPr wrap="square" numCol="1" anchor="t" anchorCtr="0" compatLnSpc="1">
            <a:prstTxWarp prst="textNoShape">
              <a:avLst/>
            </a:prstTxWarp>
            <a:normAutofit/>
          </a:bodyPr>
          <a:lstStyle/>
          <a:p>
            <a:pPr eaLnBrk="1" hangingPunct="1">
              <a:defRPr/>
            </a:pPr>
            <a:r>
              <a:rPr lang="en-US" sz="3200" dirty="0">
                <a:latin typeface="Candara" charset="0"/>
                <a:ea typeface="MS PGothic" charset="0"/>
                <a:cs typeface="Tahoma" charset="0"/>
              </a:rPr>
              <a:t>Hypothyroidism</a:t>
            </a:r>
          </a:p>
          <a:p>
            <a:pPr eaLnBrk="1" hangingPunct="1">
              <a:defRPr/>
            </a:pPr>
            <a:r>
              <a:rPr lang="en-US" sz="3200" dirty="0">
                <a:latin typeface="Candara" charset="0"/>
                <a:ea typeface="MS PGothic" charset="0"/>
                <a:cs typeface="Tahoma" charset="0"/>
              </a:rPr>
              <a:t>Impairment of kidneys</a:t>
            </a:r>
            <a:r>
              <a:rPr lang="ja-JP" altLang="en-US" sz="3200" dirty="0">
                <a:latin typeface="Candara" charset="0"/>
                <a:ea typeface="MS PGothic" charset="0"/>
                <a:cs typeface="Tahoma" charset="0"/>
              </a:rPr>
              <a:t>’</a:t>
            </a:r>
            <a:r>
              <a:rPr lang="en-US" sz="3200" dirty="0">
                <a:latin typeface="Candara" charset="0"/>
                <a:ea typeface="MS PGothic" charset="0"/>
                <a:cs typeface="Tahoma" charset="0"/>
              </a:rPr>
              <a:t> ability to concentrate urine</a:t>
            </a:r>
          </a:p>
          <a:p>
            <a:pPr eaLnBrk="1" hangingPunct="1">
              <a:defRPr/>
            </a:pPr>
            <a:endParaRPr lang="en-US" sz="3200" dirty="0">
              <a:latin typeface="Candara" charset="0"/>
              <a:ea typeface="MS PGothic" charset="0"/>
              <a:cs typeface="Tahoma" charset="0"/>
            </a:endParaRPr>
          </a:p>
          <a:p>
            <a:pPr eaLnBrk="1" hangingPunct="1">
              <a:defRPr/>
            </a:pPr>
            <a:r>
              <a:rPr lang="en-US" sz="3200" dirty="0">
                <a:latin typeface="Candara" charset="0"/>
                <a:ea typeface="MS PGothic" charset="0"/>
                <a:cs typeface="Tahoma" charset="0"/>
              </a:rPr>
              <a:t>See clinic syllabus for common side effects</a:t>
            </a:r>
          </a:p>
        </p:txBody>
      </p:sp>
      <p:sp>
        <p:nvSpPr>
          <p:cNvPr id="95235"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4F65765-0813-764B-8A0C-EC152F75B7F3}" type="slidenum">
              <a:rPr lang="en-US" sz="1600"/>
              <a:pPr/>
              <a:t>95</a:t>
            </a:fld>
            <a:endParaRPr lang="en-US" sz="1600" dirty="0"/>
          </a:p>
        </p:txBody>
      </p:sp>
    </p:spTree>
    <p:extLst>
      <p:ext uri="{BB962C8B-B14F-4D97-AF65-F5344CB8AC3E}">
        <p14:creationId xmlns:p14="http://schemas.microsoft.com/office/powerpoint/2010/main" val="3161863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457200" y="203200"/>
            <a:ext cx="8229600" cy="1143000"/>
          </a:xfrm>
        </p:spPr>
        <p:txBody>
          <a:bodyPr/>
          <a:lstStyle/>
          <a:p>
            <a:pPr eaLnBrk="1" hangingPunct="1">
              <a:lnSpc>
                <a:spcPct val="90000"/>
              </a:lnSpc>
            </a:pPr>
            <a:r>
              <a:rPr lang="en-US" dirty="0">
                <a:solidFill>
                  <a:srgbClr val="A50021"/>
                </a:solidFill>
                <a:latin typeface="Candara" charset="0"/>
                <a:ea typeface="MS PGothic" charset="0"/>
              </a:rPr>
              <a:t>Patient and Family Teaching </a:t>
            </a:r>
            <a:br>
              <a:rPr lang="en-US" dirty="0">
                <a:solidFill>
                  <a:srgbClr val="A50021"/>
                </a:solidFill>
                <a:latin typeface="Candara" charset="0"/>
                <a:ea typeface="MS PGothic" charset="0"/>
              </a:rPr>
            </a:br>
            <a:r>
              <a:rPr lang="en-US" dirty="0">
                <a:solidFill>
                  <a:srgbClr val="A50021"/>
                </a:solidFill>
                <a:latin typeface="Candara" charset="0"/>
                <a:ea typeface="MS PGothic" charset="0"/>
              </a:rPr>
              <a:t>for Lithium Therapy</a:t>
            </a:r>
          </a:p>
        </p:txBody>
      </p:sp>
      <p:sp>
        <p:nvSpPr>
          <p:cNvPr id="34819" name="Rectangle 3"/>
          <p:cNvSpPr>
            <a:spLocks noGrp="1" noChangeArrowheads="1"/>
          </p:cNvSpPr>
          <p:nvPr>
            <p:ph idx="4294967295"/>
          </p:nvPr>
        </p:nvSpPr>
        <p:spPr>
          <a:xfrm>
            <a:off x="990600" y="1930400"/>
            <a:ext cx="7410450" cy="4210050"/>
          </a:xfrm>
        </p:spPr>
        <p:txBody>
          <a:bodyPr/>
          <a:lstStyle/>
          <a:p>
            <a:pPr eaLnBrk="1" hangingPunct="1">
              <a:buFont typeface="Arial" panose="020B0604020202020204" pitchFamily="34" charset="0"/>
              <a:buChar char="•"/>
              <a:defRPr/>
            </a:pPr>
            <a:r>
              <a:rPr lang="en-US" sz="2900" dirty="0"/>
              <a:t>Effects of treatment </a:t>
            </a:r>
          </a:p>
          <a:p>
            <a:pPr eaLnBrk="1" hangingPunct="1">
              <a:buFont typeface="Arial" panose="020B0604020202020204" pitchFamily="34" charset="0"/>
              <a:buChar char="•"/>
              <a:defRPr/>
            </a:pPr>
            <a:r>
              <a:rPr lang="en-US" sz="2900" dirty="0"/>
              <a:t>Need to monitor lithium blood levels</a:t>
            </a:r>
          </a:p>
          <a:p>
            <a:pPr eaLnBrk="1" hangingPunct="1">
              <a:buFont typeface="Arial" panose="020B0604020202020204" pitchFamily="34" charset="0"/>
              <a:buChar char="•"/>
              <a:defRPr/>
            </a:pPr>
            <a:r>
              <a:rPr lang="en-US" sz="2900" dirty="0"/>
              <a:t>Side effects and toxic effects</a:t>
            </a:r>
          </a:p>
          <a:p>
            <a:pPr eaLnBrk="1" hangingPunct="1">
              <a:buFont typeface="Arial" panose="020B0604020202020204" pitchFamily="34" charset="0"/>
              <a:buChar char="•"/>
              <a:defRPr/>
            </a:pPr>
            <a:r>
              <a:rPr lang="en-US" sz="2900" dirty="0"/>
              <a:t>Effects of dietary salt and dehydration</a:t>
            </a:r>
          </a:p>
          <a:p>
            <a:pPr eaLnBrk="1" hangingPunct="1">
              <a:buFont typeface="Arial" panose="020B0604020202020204" pitchFamily="34" charset="0"/>
              <a:buChar char="•"/>
              <a:defRPr/>
            </a:pPr>
            <a:r>
              <a:rPr lang="en-US" sz="2900" dirty="0"/>
              <a:t>Check with physician before taking OTC medications</a:t>
            </a:r>
          </a:p>
          <a:p>
            <a:pPr eaLnBrk="1" hangingPunct="1">
              <a:buFont typeface="Arial" panose="020B0604020202020204" pitchFamily="34" charset="0"/>
              <a:buChar char="•"/>
              <a:defRPr/>
            </a:pPr>
            <a:r>
              <a:rPr lang="en-US" sz="2900" dirty="0"/>
              <a:t>Take with food to decrease stomach irritation </a:t>
            </a:r>
          </a:p>
        </p:txBody>
      </p:sp>
      <p:sp>
        <p:nvSpPr>
          <p:cNvPr id="98307" name="Slide Number Placeholder 3"/>
          <p:cNvSpPr>
            <a:spLocks noGrp="1"/>
          </p:cNvSpPr>
          <p:nvPr>
            <p:ph type="sldNum" sz="quarter" idx="4294967295"/>
          </p:nvPr>
        </p:nvSpPr>
        <p:spPr bwMode="auto">
          <a:xfrm>
            <a:off x="7145338" y="6380163"/>
            <a:ext cx="1898650" cy="4349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8552BE2-93FC-8743-9145-67C6A31F5CBB}" type="slidenum">
              <a:rPr lang="en-US" sz="1600"/>
              <a:pPr/>
              <a:t>96</a:t>
            </a:fld>
            <a:endParaRPr lang="en-US" sz="1600" dirty="0"/>
          </a:p>
        </p:txBody>
      </p:sp>
    </p:spTree>
    <p:extLst>
      <p:ext uri="{BB962C8B-B14F-4D97-AF65-F5344CB8AC3E}">
        <p14:creationId xmlns:p14="http://schemas.microsoft.com/office/powerpoint/2010/main" val="3240490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276225" y="228600"/>
            <a:ext cx="8591550" cy="1066800"/>
          </a:xfrm>
        </p:spPr>
        <p:txBody>
          <a:bodyPr/>
          <a:lstStyle/>
          <a:p>
            <a:pPr eaLnBrk="1" hangingPunct="1"/>
            <a:r>
              <a:rPr lang="en-US" dirty="0">
                <a:latin typeface="Candara" charset="0"/>
                <a:ea typeface="MS PGothic" charset="0"/>
              </a:rPr>
              <a:t>Anticonvulsant Drugs </a:t>
            </a:r>
          </a:p>
        </p:txBody>
      </p:sp>
      <p:sp>
        <p:nvSpPr>
          <p:cNvPr id="100354" name="Rectangle 3"/>
          <p:cNvSpPr>
            <a:spLocks noGrp="1" noChangeArrowheads="1"/>
          </p:cNvSpPr>
          <p:nvPr>
            <p:ph sz="quarter" idx="4294967295"/>
          </p:nvPr>
        </p:nvSpPr>
        <p:spPr bwMode="auto">
          <a:xfrm>
            <a:off x="465138" y="2159000"/>
            <a:ext cx="8229600" cy="3937000"/>
          </a:xfrm>
          <a:prstGeom prst="rect">
            <a:avLst/>
          </a:prstGeom>
        </p:spPr>
        <p:txBody>
          <a:bodyPr wrap="square" numCol="1" anchor="t" anchorCtr="0" compatLnSpc="1">
            <a:prstTxWarp prst="textNoShape">
              <a:avLst/>
            </a:prstTxWarp>
          </a:bodyPr>
          <a:lstStyle/>
          <a:p>
            <a:pPr lvl="1" eaLnBrk="1" hangingPunct="1"/>
            <a:r>
              <a:rPr lang="en-US" sz="3200" dirty="0">
                <a:latin typeface="Candara" charset="0"/>
                <a:ea typeface="MS PGothic" charset="0"/>
                <a:cs typeface="Arial" charset="0"/>
              </a:rPr>
              <a:t>Valproate (Depakote, Depakene)</a:t>
            </a:r>
          </a:p>
          <a:p>
            <a:pPr lvl="1" eaLnBrk="1" hangingPunct="1"/>
            <a:r>
              <a:rPr lang="en-US" sz="3200" dirty="0">
                <a:latin typeface="Candara" charset="0"/>
                <a:ea typeface="MS PGothic" charset="0"/>
                <a:cs typeface="Arial" charset="0"/>
              </a:rPr>
              <a:t>Carbamazepine (Tegretol)</a:t>
            </a:r>
          </a:p>
          <a:p>
            <a:pPr lvl="1" eaLnBrk="1" hangingPunct="1"/>
            <a:r>
              <a:rPr lang="en-US" sz="3200" dirty="0">
                <a:latin typeface="Candara" charset="0"/>
                <a:ea typeface="MS PGothic" charset="0"/>
                <a:cs typeface="Arial" charset="0"/>
              </a:rPr>
              <a:t>Lamotrigine (Lamictal)</a:t>
            </a:r>
          </a:p>
          <a:p>
            <a:pPr lvl="1" eaLnBrk="1" hangingPunct="1"/>
            <a:r>
              <a:rPr lang="en-US" sz="3200" dirty="0">
                <a:latin typeface="Candara" charset="0"/>
                <a:ea typeface="MS PGothic" charset="0"/>
                <a:cs typeface="Arial" charset="0"/>
              </a:rPr>
              <a:t>Gabapentin (Neurontin)</a:t>
            </a:r>
          </a:p>
          <a:p>
            <a:pPr lvl="1" eaLnBrk="1" hangingPunct="1"/>
            <a:r>
              <a:rPr lang="en-US" sz="3200" dirty="0">
                <a:latin typeface="Candara" charset="0"/>
                <a:ea typeface="MS PGothic" charset="0"/>
                <a:cs typeface="Arial" charset="0"/>
              </a:rPr>
              <a:t>Topiramate (Topamax)</a:t>
            </a:r>
          </a:p>
          <a:p>
            <a:pPr lvl="1" eaLnBrk="1" hangingPunct="1"/>
            <a:r>
              <a:rPr lang="en-US" sz="3200" dirty="0">
                <a:latin typeface="Candara" charset="0"/>
                <a:ea typeface="MS PGothic" charset="0"/>
                <a:cs typeface="Arial" charset="0"/>
              </a:rPr>
              <a:t>Oxcarbazepine (Trileptal)</a:t>
            </a:r>
          </a:p>
        </p:txBody>
      </p:sp>
      <p:sp>
        <p:nvSpPr>
          <p:cNvPr id="100355" name="Footer Placeholder 7"/>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900" dirty="0"/>
              <a:t>Copyright © 2014, 2010, 2006 by Saunders, an imprint of Elsevier Inc.</a:t>
            </a:r>
          </a:p>
        </p:txBody>
      </p:sp>
      <p:sp>
        <p:nvSpPr>
          <p:cNvPr id="100356"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09D9371-8116-CD48-8CF8-A99814807A95}" type="slidenum">
              <a:rPr lang="en-GB" sz="1000">
                <a:solidFill>
                  <a:srgbClr val="000000"/>
                </a:solidFill>
              </a:rPr>
              <a:pPr/>
              <a:t>97</a:t>
            </a:fld>
            <a:endParaRPr lang="en-GB" sz="1000" dirty="0">
              <a:solidFill>
                <a:srgbClr val="000000"/>
              </a:solidFill>
            </a:endParaRPr>
          </a:p>
        </p:txBody>
      </p:sp>
    </p:spTree>
    <p:extLst>
      <p:ext uri="{BB962C8B-B14F-4D97-AF65-F5344CB8AC3E}">
        <p14:creationId xmlns:p14="http://schemas.microsoft.com/office/powerpoint/2010/main" val="15054395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276225" y="228600"/>
            <a:ext cx="8591550" cy="1498600"/>
          </a:xfrm>
        </p:spPr>
        <p:txBody>
          <a:bodyPr/>
          <a:lstStyle/>
          <a:p>
            <a:pPr eaLnBrk="1" hangingPunct="1"/>
            <a:r>
              <a:rPr lang="en-US" dirty="0">
                <a:latin typeface="Candara" charset="0"/>
                <a:ea typeface="MS PGothic" charset="0"/>
              </a:rPr>
              <a:t>Antianxiety Drugs</a:t>
            </a:r>
          </a:p>
        </p:txBody>
      </p:sp>
      <p:sp>
        <p:nvSpPr>
          <p:cNvPr id="61441" name="Rectangle 3"/>
          <p:cNvSpPr>
            <a:spLocks noGrp="1" noChangeArrowheads="1"/>
          </p:cNvSpPr>
          <p:nvPr>
            <p:ph sz="quarter" idx="4294967295"/>
          </p:nvPr>
        </p:nvSpPr>
        <p:spPr>
          <a:xfrm>
            <a:off x="274638" y="1905000"/>
            <a:ext cx="8594725" cy="4330700"/>
          </a:xfrm>
          <a:prstGeom prst="rect">
            <a:avLst/>
          </a:prstGeom>
        </p:spPr>
        <p:txBody>
          <a:bodyPr/>
          <a:lstStyle/>
          <a:p>
            <a:pPr eaLnBrk="1" hangingPunct="1">
              <a:buFont typeface="Arial" panose="020B0604020202020204" pitchFamily="34" charset="0"/>
              <a:buChar char="•"/>
              <a:defRPr/>
            </a:pPr>
            <a:r>
              <a:rPr lang="en-US" altLang="en-US" sz="2800" dirty="0"/>
              <a:t>Clonazepam (Klonopin)</a:t>
            </a:r>
          </a:p>
          <a:p>
            <a:pPr eaLnBrk="1" hangingPunct="1">
              <a:buFont typeface="Arial" panose="020B0604020202020204" pitchFamily="34" charset="0"/>
              <a:buChar char="•"/>
              <a:defRPr/>
            </a:pPr>
            <a:r>
              <a:rPr lang="en-US" altLang="en-US" sz="2800" dirty="0"/>
              <a:t>Lorazepam (Ativan)</a:t>
            </a:r>
          </a:p>
          <a:p>
            <a:pPr eaLnBrk="1" hangingPunct="1">
              <a:buFont typeface="Arial" panose="020B0604020202020204" pitchFamily="34" charset="0"/>
              <a:buChar char="•"/>
              <a:defRPr/>
            </a:pPr>
            <a:endParaRPr lang="en-US" altLang="en-US" dirty="0"/>
          </a:p>
          <a:p>
            <a:pPr marL="0" indent="0" eaLnBrk="1" hangingPunct="1">
              <a:buNone/>
              <a:defRPr/>
            </a:pPr>
            <a:endParaRPr lang="en-US" altLang="en-US" dirty="0"/>
          </a:p>
          <a:p>
            <a:pPr marL="0" indent="0" algn="ctr" eaLnBrk="1" hangingPunct="1">
              <a:buNone/>
              <a:defRPr/>
            </a:pPr>
            <a:r>
              <a:rPr lang="en-US" altLang="en-US" sz="4000" dirty="0"/>
              <a:t>Atypical antipsychotics</a:t>
            </a:r>
          </a:p>
          <a:p>
            <a:pPr marL="0" indent="0" algn="ctr" eaLnBrk="1" hangingPunct="1">
              <a:buNone/>
              <a:defRPr/>
            </a:pPr>
            <a:endParaRPr lang="en-US" altLang="en-US" sz="2800" dirty="0"/>
          </a:p>
          <a:p>
            <a:pPr eaLnBrk="1" hangingPunct="1">
              <a:buFont typeface="Arial" panose="020B0604020202020204" pitchFamily="34" charset="0"/>
              <a:buChar char="•"/>
              <a:defRPr/>
            </a:pPr>
            <a:r>
              <a:rPr lang="en-US" altLang="en-US" sz="2800" dirty="0"/>
              <a:t>Olanzapine (Zyprexa)</a:t>
            </a:r>
          </a:p>
          <a:p>
            <a:pPr eaLnBrk="1" hangingPunct="1">
              <a:buFont typeface="Arial" panose="020B0604020202020204" pitchFamily="34" charset="0"/>
              <a:buChar char="•"/>
              <a:defRPr/>
            </a:pPr>
            <a:r>
              <a:rPr lang="en-US" altLang="en-US" sz="2800" dirty="0"/>
              <a:t>Risperidone (Risperdal)</a:t>
            </a:r>
          </a:p>
        </p:txBody>
      </p:sp>
      <p:sp>
        <p:nvSpPr>
          <p:cNvPr id="102403" name="Footer Placeholder 7"/>
          <p:cNvSpPr>
            <a:spLocks noGrp="1"/>
          </p:cNvSpPr>
          <p:nvPr>
            <p:ph type="ftr" sz="quarter" idx="4294967295"/>
          </p:nvPr>
        </p:nvSpPr>
        <p:spPr bwMode="auto">
          <a:xfrm>
            <a:off x="3743325" y="6429375"/>
            <a:ext cx="4086225"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900" dirty="0"/>
              <a:t>Copyright © 2014, 2010, 2006 by Saunders, an imprint of Elsevier Inc.</a:t>
            </a:r>
          </a:p>
        </p:txBody>
      </p:sp>
      <p:sp>
        <p:nvSpPr>
          <p:cNvPr id="102404" name="Rectangle 11"/>
          <p:cNvSpPr>
            <a:spLocks noGrp="1" noChangeArrowheads="1"/>
          </p:cNvSpPr>
          <p:nvPr>
            <p:ph type="sldNum" sz="quarter" idx="4294967295"/>
          </p:nvPr>
        </p:nvSpPr>
        <p:spPr bwMode="auto">
          <a:xfrm>
            <a:off x="7991475" y="6429375"/>
            <a:ext cx="876300" cy="2921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C9259DC-7054-F14A-B591-F58DFB3B3ECF}" type="slidenum">
              <a:rPr lang="en-GB" sz="1000">
                <a:solidFill>
                  <a:srgbClr val="000000"/>
                </a:solidFill>
              </a:rPr>
              <a:pPr/>
              <a:t>98</a:t>
            </a:fld>
            <a:endParaRPr lang="en-GB" sz="1000" dirty="0">
              <a:solidFill>
                <a:srgbClr val="000000"/>
              </a:solidFill>
            </a:endParaRPr>
          </a:p>
        </p:txBody>
      </p:sp>
    </p:spTree>
    <p:extLst>
      <p:ext uri="{BB962C8B-B14F-4D97-AF65-F5344CB8AC3E}">
        <p14:creationId xmlns:p14="http://schemas.microsoft.com/office/powerpoint/2010/main" val="37272692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Pathophysiology/Prep Sheets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08567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2676</TotalTime>
  <Words>5443</Words>
  <Application>Microsoft Macintosh PowerPoint</Application>
  <PresentationFormat>On-screen Show (4:3)</PresentationFormat>
  <Paragraphs>994</Paragraphs>
  <Slides>106</Slides>
  <Notes>83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106</vt:i4>
      </vt:variant>
    </vt:vector>
  </HeadingPairs>
  <TitlesOfParts>
    <vt:vector size="114" baseType="lpstr">
      <vt:lpstr>Arial</vt:lpstr>
      <vt:lpstr>Book Antiqua</vt:lpstr>
      <vt:lpstr>Calibri</vt:lpstr>
      <vt:lpstr>Candara</vt:lpstr>
      <vt:lpstr>Verdana</vt:lpstr>
      <vt:lpstr>Wingdings</vt:lpstr>
      <vt:lpstr>Wingdings 2</vt:lpstr>
      <vt:lpstr>Hardcover</vt:lpstr>
      <vt:lpstr>Psychiatric Symposium</vt:lpstr>
      <vt:lpstr>Schizophrenia</vt:lpstr>
      <vt:lpstr>Schizophrenia: A Psychotic Disorder</vt:lpstr>
      <vt:lpstr>Four Main Symptom Groups of  Schizophrenia</vt:lpstr>
      <vt:lpstr>PowerPoint Presentation</vt:lpstr>
      <vt:lpstr>Etiology</vt:lpstr>
      <vt:lpstr>Etiology</vt:lpstr>
      <vt:lpstr>Dopamine Hypothesis</vt:lpstr>
      <vt:lpstr>Serotonin</vt:lpstr>
      <vt:lpstr>Glutamate Hypothesis</vt:lpstr>
      <vt:lpstr>Pathophysiology</vt:lpstr>
      <vt:lpstr> Counseling: Communication Guidelines </vt:lpstr>
      <vt:lpstr>Counseling: Communication Guidelines</vt:lpstr>
      <vt:lpstr> Counseling: Communication Guidelines  </vt:lpstr>
      <vt:lpstr>Case Study</vt:lpstr>
      <vt:lpstr>Case Study  continued</vt:lpstr>
      <vt:lpstr>Patient and Family Teaching  for Schizophrenia</vt:lpstr>
      <vt:lpstr>Pharmacologic Therapy </vt:lpstr>
      <vt:lpstr>Pharmacological Interventions</vt:lpstr>
      <vt:lpstr>PowerPoint Presentation</vt:lpstr>
      <vt:lpstr>Class Side Effects</vt:lpstr>
      <vt:lpstr>Extrapyramidal Side Effects (imbalance of dopamine/acetylcholine)</vt:lpstr>
      <vt:lpstr>Rare and Toxic Side Effects</vt:lpstr>
      <vt:lpstr>Addiction</vt:lpstr>
      <vt:lpstr>What Is Addiction? </vt:lpstr>
      <vt:lpstr>Substance Use Disorder</vt:lpstr>
      <vt:lpstr>Substance Use Disorder continued</vt:lpstr>
      <vt:lpstr>Substance Use Disorder continued</vt:lpstr>
      <vt:lpstr>Etiology</vt:lpstr>
      <vt:lpstr>Etiology Continued</vt:lpstr>
      <vt:lpstr>The Brain Reward Pathway</vt:lpstr>
      <vt:lpstr>Three Potential States </vt:lpstr>
      <vt:lpstr>Alcohol Intoxication</vt:lpstr>
      <vt:lpstr>Alcohol Withdrawal vs.  Alcohol Withdrawal Delirium</vt:lpstr>
      <vt:lpstr>Alcohol Withdrawal vs.  Alcohol Withdrawal Delirium  (Continued)</vt:lpstr>
      <vt:lpstr>Alcohol Withdrawal Delirium (continued)</vt:lpstr>
      <vt:lpstr>Wernicke-Korsakoff Syndrome (Alcohol Amnestic disorder)</vt:lpstr>
      <vt:lpstr>Alcohol Withdrawal Delirium: Treatment</vt:lpstr>
      <vt:lpstr>Psychopharmacology:  Treatment of Alcoholism</vt:lpstr>
      <vt:lpstr>CNS Depressants: Benzodiazepines, Sedative-Hypnotics, Barbiturates, ETOH</vt:lpstr>
      <vt:lpstr>CNS Depressants: Benzodiazepines, Sedative-Hypnotics, Barbiturates, ETOH (Continued)</vt:lpstr>
      <vt:lpstr>          Opiates</vt:lpstr>
      <vt:lpstr>Opiates  continued</vt:lpstr>
      <vt:lpstr>Psychopharmacology:  Treatment of Opioid Addiction</vt:lpstr>
      <vt:lpstr>Treatment of Opioid Addiction Continued</vt:lpstr>
      <vt:lpstr>Naloxone for Overdose</vt:lpstr>
      <vt:lpstr>CNS Stimulants: Cocaine, Crack, Amphetamines </vt:lpstr>
      <vt:lpstr>CNS Stimulants: Cocaine, Crack, Amphetamines (Continued)</vt:lpstr>
      <vt:lpstr> Hallucinogens   LSD, Mescaline, Psilocybin </vt:lpstr>
      <vt:lpstr> Hallucinogens  Continued PCP </vt:lpstr>
      <vt:lpstr>Hallucinogens - PCP</vt:lpstr>
      <vt:lpstr>Inhalants</vt:lpstr>
      <vt:lpstr>Rave and Techno Drugs/Club Drugs</vt:lpstr>
      <vt:lpstr>Date Rape Drugs</vt:lpstr>
      <vt:lpstr>Communication guidelines - Addiction</vt:lpstr>
      <vt:lpstr>Communication Guidelines - Addiction</vt:lpstr>
      <vt:lpstr>Substance Use Disorder  Case Study</vt:lpstr>
      <vt:lpstr>Case Study continued</vt:lpstr>
      <vt:lpstr>Patient and Family Teaching</vt:lpstr>
      <vt:lpstr>Patient and Family Teaching</vt:lpstr>
      <vt:lpstr>Major Depressive Disorder</vt:lpstr>
      <vt:lpstr>MDD – DSM V</vt:lpstr>
      <vt:lpstr>Other MDD Symptoms</vt:lpstr>
      <vt:lpstr>Etiology</vt:lpstr>
      <vt:lpstr>Etiology continued</vt:lpstr>
      <vt:lpstr>Etiology (Cont.)</vt:lpstr>
      <vt:lpstr>Communication Guidelines - Depression</vt:lpstr>
      <vt:lpstr>Communication Guidelines - Depression</vt:lpstr>
      <vt:lpstr>Communication Guidelines - Depression</vt:lpstr>
      <vt:lpstr>Communication Guidelines:  Severely Withdrawn Patients</vt:lpstr>
      <vt:lpstr>Pharmacologic Therapy</vt:lpstr>
      <vt:lpstr>Pharmacologic Therapy—cont’d</vt:lpstr>
      <vt:lpstr>Pharmacologic Therapy—cont’d</vt:lpstr>
      <vt:lpstr>Pharmacologic Therapy—cont’d</vt:lpstr>
      <vt:lpstr>Pharmacologic Therapy—cont’d</vt:lpstr>
      <vt:lpstr>Pharmacologic Therapy—cont’d</vt:lpstr>
      <vt:lpstr>Case Study </vt:lpstr>
      <vt:lpstr>Case Study  continued</vt:lpstr>
      <vt:lpstr>Bipolar Disorder</vt:lpstr>
      <vt:lpstr>Bipolar Disorder – DSM V</vt:lpstr>
      <vt:lpstr>Bipolar Disorder – DSM V (continued)</vt:lpstr>
      <vt:lpstr>Hypomania</vt:lpstr>
      <vt:lpstr>PowerPoint Presentation</vt:lpstr>
      <vt:lpstr>Mania</vt:lpstr>
      <vt:lpstr>Etiology</vt:lpstr>
      <vt:lpstr>Psychosocial  &amp; Environmental Factors</vt:lpstr>
      <vt:lpstr>Communication With Patient Experiencing Mania</vt:lpstr>
      <vt:lpstr>Pharmacological Interventions</vt:lpstr>
      <vt:lpstr>Initial Treatment of Acute Mania Until Lithium Takes Effect</vt:lpstr>
      <vt:lpstr>Lithium: Expected Side Effects</vt:lpstr>
      <vt:lpstr>Lithium: Expected Side Effects</vt:lpstr>
      <vt:lpstr>Lithium: Early Signs of Toxicity</vt:lpstr>
      <vt:lpstr>Lithium: Advanced Signs of Toxicity</vt:lpstr>
      <vt:lpstr>Lithium: Severe Toxicity - Continued</vt:lpstr>
      <vt:lpstr>Lithium: Major Long-Term Risks</vt:lpstr>
      <vt:lpstr>Patient and Family Teaching  for Lithium Therapy</vt:lpstr>
      <vt:lpstr>Anticonvulsant Drugs </vt:lpstr>
      <vt:lpstr>Antianxiety Drugs</vt:lpstr>
      <vt:lpstr>Pathophysiology/Prep Sheets</vt:lpstr>
      <vt:lpstr>Case Study</vt:lpstr>
      <vt:lpstr>Case Study continued</vt:lpstr>
      <vt:lpstr>Case Study continued</vt:lpstr>
      <vt:lpstr>Prep Sheet</vt:lpstr>
      <vt:lpstr>Prep Sheet</vt:lpstr>
      <vt:lpstr>Prep Sheet</vt:lpstr>
      <vt:lpstr>Prep 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Symposium</dc:title>
  <dc:creator>Edie Moore</dc:creator>
  <cp:lastModifiedBy>Edie Moore</cp:lastModifiedBy>
  <cp:revision>61</cp:revision>
  <dcterms:created xsi:type="dcterms:W3CDTF">2015-08-19T22:05:03Z</dcterms:created>
  <dcterms:modified xsi:type="dcterms:W3CDTF">2023-02-14T03:48:37Z</dcterms:modified>
</cp:coreProperties>
</file>